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63" r:id="rId4"/>
    <p:sldId id="264" r:id="rId5"/>
    <p:sldId id="266" r:id="rId6"/>
    <p:sldId id="270" r:id="rId7"/>
    <p:sldId id="265" r:id="rId8"/>
    <p:sldId id="276" r:id="rId9"/>
    <p:sldId id="267" r:id="rId10"/>
    <p:sldId id="269" r:id="rId11"/>
    <p:sldId id="271" r:id="rId12"/>
    <p:sldId id="272" r:id="rId13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  <p15:guide id="3" pos="3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CDD1"/>
    <a:srgbClr val="5090E7"/>
    <a:srgbClr val="20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4" autoAdjust="0"/>
    <p:restoredTop sz="93124" autoAdjust="0"/>
  </p:normalViewPr>
  <p:slideViewPr>
    <p:cSldViewPr snapToGrid="0" showGuides="1">
      <p:cViewPr varScale="1">
        <p:scale>
          <a:sx n="81" d="100"/>
          <a:sy n="81" d="100"/>
        </p:scale>
        <p:origin x="1003" y="67"/>
      </p:cViewPr>
      <p:guideLst>
        <p:guide orient="horz" pos="2160"/>
        <p:guide pos="3863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询单转化率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2466120228242687E-2"/>
          <c:y val="3.5283289711071655E-2"/>
          <c:w val="0.91946038468793478"/>
          <c:h val="0.8890189166671963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20.14</c:v>
                </c:pt>
                <c:pt idx="1">
                  <c:v>21.83</c:v>
                </c:pt>
                <c:pt idx="2">
                  <c:v>23.07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D9-4DE9-AE45-B3DB6AEDCF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D9-4DE9-AE45-B3DB6AEDCF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BD9-4DE9-AE45-B3DB6AEDCF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635967"/>
        <c:axId val="1647328975"/>
      </c:lineChart>
      <c:catAx>
        <c:axId val="50635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47328975"/>
        <c:crosses val="autoZero"/>
        <c:auto val="1"/>
        <c:lblAlgn val="ctr"/>
        <c:lblOffset val="100"/>
        <c:noMultiLvlLbl val="0"/>
      </c:catAx>
      <c:valAx>
        <c:axId val="164732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635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平均人工响应时长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2458475135482606E-2"/>
          <c:y val="0.30945156344991243"/>
          <c:w val="0.89061287218460217"/>
          <c:h val="0.518942382095753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1.06</c:v>
                </c:pt>
                <c:pt idx="1">
                  <c:v>1.19</c:v>
                </c:pt>
                <c:pt idx="2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C5-4BF7-BC16-F7D4F61234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C5-4BF7-BC16-F7D4F61234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C5-4BF7-BC16-F7D4F6123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54919872"/>
        <c:axId val="1054916544"/>
      </c:lineChart>
      <c:catAx>
        <c:axId val="105491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4916544"/>
        <c:crosses val="autoZero"/>
        <c:auto val="1"/>
        <c:lblAlgn val="ctr"/>
        <c:lblOffset val="100"/>
        <c:noMultiLvlLbl val="0"/>
      </c:catAx>
      <c:valAx>
        <c:axId val="105491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491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30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秒应答率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Sheet1!$B$2:$B$5</c:f>
              <c:numCache>
                <c:formatCode>0.00%</c:formatCode>
                <c:ptCount val="4"/>
                <c:pt idx="0">
                  <c:v>0.44600000000000001</c:v>
                </c:pt>
                <c:pt idx="1">
                  <c:v>0.57369999999999999</c:v>
                </c:pt>
                <c:pt idx="2">
                  <c:v>0.80600000000000005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D4-4595-8117-4B1AF69527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D4-4595-8117-4B1AF69527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D4-4595-8117-4B1AF69527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5918864"/>
        <c:axId val="925919280"/>
      </c:lineChart>
      <c:catAx>
        <c:axId val="92591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5919280"/>
        <c:crosses val="autoZero"/>
        <c:auto val="1"/>
        <c:lblAlgn val="ctr"/>
        <c:lblOffset val="100"/>
        <c:noMultiLvlLbl val="0"/>
      </c:catAx>
      <c:valAx>
        <c:axId val="92591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591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507592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3248025"/>
              <a:ext cx="12192000" cy="3259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0" y="0"/>
              <a:ext cx="12192000" cy="3259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/>
        </p:nvSpPr>
        <p:spPr>
          <a:xfrm>
            <a:off x="785812" y="1062037"/>
            <a:ext cx="10620375" cy="47339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407988" y="2666999"/>
            <a:ext cx="11376025" cy="16668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114425" y="2914649"/>
            <a:ext cx="45719" cy="117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00480" y="3806190"/>
            <a:ext cx="10030460" cy="33972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>
              <a:buNone/>
              <a:defRPr lang="zh-CN" altLang="en-US" sz="1800" b="1" spc="0" baseline="0" dirty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marL="228600" lvl="0" indent="-228600"/>
            <a:r>
              <a:rPr lang="en-US" altLang="zh-CN" dirty="0"/>
              <a:t>Click here to text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7140" y="2803525"/>
            <a:ext cx="10079355" cy="899795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片占位符 68"/>
          <p:cNvSpPr>
            <a:spLocks noGrp="1"/>
          </p:cNvSpPr>
          <p:nvPr>
            <p:ph type="pic" sz="quarter" idx="39"/>
          </p:nvPr>
        </p:nvSpPr>
        <p:spPr>
          <a:xfrm>
            <a:off x="0" y="1652196"/>
            <a:ext cx="3045600" cy="2137003"/>
          </a:xfrm>
          <a:custGeom>
            <a:avLst/>
            <a:gdLst>
              <a:gd name="connsiteX0" fmla="*/ 0 w 2753004"/>
              <a:gd name="connsiteY0" fmla="*/ 0 h 1756788"/>
              <a:gd name="connsiteX1" fmla="*/ 2753004 w 2753004"/>
              <a:gd name="connsiteY1" fmla="*/ 0 h 1756788"/>
              <a:gd name="connsiteX2" fmla="*/ 2753004 w 2753004"/>
              <a:gd name="connsiteY2" fmla="*/ 1756788 h 1756788"/>
              <a:gd name="connsiteX3" fmla="*/ 0 w 2753004"/>
              <a:gd name="connsiteY3" fmla="*/ 1756788 h 175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3004" h="1756788">
                <a:moveTo>
                  <a:pt x="0" y="0"/>
                </a:moveTo>
                <a:lnTo>
                  <a:pt x="2753004" y="0"/>
                </a:lnTo>
                <a:lnTo>
                  <a:pt x="2753004" y="1756788"/>
                </a:lnTo>
                <a:lnTo>
                  <a:pt x="0" y="175678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/>
          <p:cNvSpPr>
            <a:spLocks noGrp="1"/>
          </p:cNvSpPr>
          <p:nvPr>
            <p:ph type="pic" sz="quarter" idx="40"/>
          </p:nvPr>
        </p:nvSpPr>
        <p:spPr>
          <a:xfrm>
            <a:off x="3048800" y="1652196"/>
            <a:ext cx="3045600" cy="2137003"/>
          </a:xfrm>
          <a:custGeom>
            <a:avLst/>
            <a:gdLst>
              <a:gd name="connsiteX0" fmla="*/ 0 w 2753004"/>
              <a:gd name="connsiteY0" fmla="*/ 0 h 1756788"/>
              <a:gd name="connsiteX1" fmla="*/ 2753004 w 2753004"/>
              <a:gd name="connsiteY1" fmla="*/ 0 h 1756788"/>
              <a:gd name="connsiteX2" fmla="*/ 2753004 w 2753004"/>
              <a:gd name="connsiteY2" fmla="*/ 1756788 h 1756788"/>
              <a:gd name="connsiteX3" fmla="*/ 0 w 2753004"/>
              <a:gd name="connsiteY3" fmla="*/ 1756788 h 175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3004" h="1756788">
                <a:moveTo>
                  <a:pt x="0" y="0"/>
                </a:moveTo>
                <a:lnTo>
                  <a:pt x="2753004" y="0"/>
                </a:lnTo>
                <a:lnTo>
                  <a:pt x="2753004" y="1756788"/>
                </a:lnTo>
                <a:lnTo>
                  <a:pt x="0" y="175678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41"/>
          </p:nvPr>
        </p:nvSpPr>
        <p:spPr>
          <a:xfrm>
            <a:off x="6097600" y="1652196"/>
            <a:ext cx="3045600" cy="2137003"/>
          </a:xfrm>
          <a:custGeom>
            <a:avLst/>
            <a:gdLst>
              <a:gd name="connsiteX0" fmla="*/ 0 w 2753004"/>
              <a:gd name="connsiteY0" fmla="*/ 0 h 1756788"/>
              <a:gd name="connsiteX1" fmla="*/ 2753004 w 2753004"/>
              <a:gd name="connsiteY1" fmla="*/ 0 h 1756788"/>
              <a:gd name="connsiteX2" fmla="*/ 2753004 w 2753004"/>
              <a:gd name="connsiteY2" fmla="*/ 1756788 h 1756788"/>
              <a:gd name="connsiteX3" fmla="*/ 0 w 2753004"/>
              <a:gd name="connsiteY3" fmla="*/ 1756788 h 175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3004" h="1756788">
                <a:moveTo>
                  <a:pt x="0" y="0"/>
                </a:moveTo>
                <a:lnTo>
                  <a:pt x="2753004" y="0"/>
                </a:lnTo>
                <a:lnTo>
                  <a:pt x="2753004" y="1756788"/>
                </a:lnTo>
                <a:lnTo>
                  <a:pt x="0" y="175678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42"/>
          </p:nvPr>
        </p:nvSpPr>
        <p:spPr>
          <a:xfrm>
            <a:off x="9146400" y="1652196"/>
            <a:ext cx="3045600" cy="2137003"/>
          </a:xfrm>
          <a:custGeom>
            <a:avLst/>
            <a:gdLst>
              <a:gd name="connsiteX0" fmla="*/ 0 w 2753004"/>
              <a:gd name="connsiteY0" fmla="*/ 0 h 1756788"/>
              <a:gd name="connsiteX1" fmla="*/ 2753004 w 2753004"/>
              <a:gd name="connsiteY1" fmla="*/ 0 h 1756788"/>
              <a:gd name="connsiteX2" fmla="*/ 2753004 w 2753004"/>
              <a:gd name="connsiteY2" fmla="*/ 1756788 h 1756788"/>
              <a:gd name="connsiteX3" fmla="*/ 0 w 2753004"/>
              <a:gd name="connsiteY3" fmla="*/ 1756788 h 175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3004" h="1756788">
                <a:moveTo>
                  <a:pt x="0" y="0"/>
                </a:moveTo>
                <a:lnTo>
                  <a:pt x="2753004" y="0"/>
                </a:lnTo>
                <a:lnTo>
                  <a:pt x="2753004" y="1756788"/>
                </a:lnTo>
                <a:lnTo>
                  <a:pt x="0" y="175678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-4557" y="185738"/>
            <a:ext cx="403020" cy="585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idx="38" hasCustomPrompt="1"/>
          </p:nvPr>
        </p:nvSpPr>
        <p:spPr>
          <a:xfrm>
            <a:off x="9422556" y="5102174"/>
            <a:ext cx="2493288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19" name="文本占位符 2"/>
          <p:cNvSpPr>
            <a:spLocks noGrp="1"/>
          </p:cNvSpPr>
          <p:nvPr>
            <p:ph type="body" idx="37" hasCustomPrompt="1"/>
          </p:nvPr>
        </p:nvSpPr>
        <p:spPr>
          <a:xfrm>
            <a:off x="9422555" y="4593438"/>
            <a:ext cx="249328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ctr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idx="36" hasCustomPrompt="1"/>
          </p:nvPr>
        </p:nvSpPr>
        <p:spPr>
          <a:xfrm>
            <a:off x="6373756" y="5102174"/>
            <a:ext cx="2493288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17" name="文本占位符 2"/>
          <p:cNvSpPr>
            <a:spLocks noGrp="1"/>
          </p:cNvSpPr>
          <p:nvPr>
            <p:ph type="body" idx="35" hasCustomPrompt="1"/>
          </p:nvPr>
        </p:nvSpPr>
        <p:spPr>
          <a:xfrm>
            <a:off x="6373756" y="4593438"/>
            <a:ext cx="249328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ctr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idx="34" hasCustomPrompt="1"/>
          </p:nvPr>
        </p:nvSpPr>
        <p:spPr>
          <a:xfrm>
            <a:off x="3324956" y="5102174"/>
            <a:ext cx="2493288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idx="33" hasCustomPrompt="1"/>
          </p:nvPr>
        </p:nvSpPr>
        <p:spPr>
          <a:xfrm>
            <a:off x="3324956" y="4593438"/>
            <a:ext cx="249328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ctr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276156" y="5102174"/>
            <a:ext cx="2493288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276156" y="4593438"/>
            <a:ext cx="249328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ctr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407988" y="203308"/>
            <a:ext cx="7079740" cy="540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07988" y="2280744"/>
            <a:ext cx="11376025" cy="4025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-4557" y="185738"/>
            <a:ext cx="403020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320417"/>
            <a:ext cx="3323184" cy="33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占位符 2"/>
          <p:cNvSpPr>
            <a:spLocks noGrp="1"/>
          </p:cNvSpPr>
          <p:nvPr>
            <p:ph type="body" idx="32" hasCustomPrompt="1"/>
          </p:nvPr>
        </p:nvSpPr>
        <p:spPr>
          <a:xfrm>
            <a:off x="6362607" y="4666814"/>
            <a:ext cx="522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idx="31" hasCustomPrompt="1"/>
          </p:nvPr>
        </p:nvSpPr>
        <p:spPr>
          <a:xfrm>
            <a:off x="6362607" y="4271659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6362607" y="3052671"/>
            <a:ext cx="522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6362607" y="2669854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idx="41" hasCustomPrompt="1"/>
          </p:nvPr>
        </p:nvSpPr>
        <p:spPr>
          <a:xfrm>
            <a:off x="488932" y="4666814"/>
            <a:ext cx="522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idx="40" hasCustomPrompt="1"/>
          </p:nvPr>
        </p:nvSpPr>
        <p:spPr>
          <a:xfrm>
            <a:off x="488932" y="4274269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5" name="标题 1"/>
          <p:cNvSpPr>
            <a:spLocks noGrp="1"/>
          </p:cNvSpPr>
          <p:nvPr>
            <p:ph type="ctrTitle" hasCustomPrompt="1"/>
          </p:nvPr>
        </p:nvSpPr>
        <p:spPr>
          <a:xfrm>
            <a:off x="407988" y="203308"/>
            <a:ext cx="7416170" cy="540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507592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3248025"/>
              <a:ext cx="12192000" cy="3259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0" y="0"/>
              <a:ext cx="12192000" cy="3259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 userDrawn="1"/>
        </p:nvSpPr>
        <p:spPr>
          <a:xfrm>
            <a:off x="785812" y="1062037"/>
            <a:ext cx="10620375" cy="47339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7988" y="2666999"/>
            <a:ext cx="11376025" cy="16668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1671" y="3707397"/>
            <a:ext cx="8548659" cy="3416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buNone/>
              <a:defRPr lang="zh-CN" altLang="en-US" sz="1800" b="1" spc="0" baseline="0" dirty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marL="228600" lvl="0" indent="-228600"/>
            <a:r>
              <a:rPr lang="en-US" altLang="zh-CN" dirty="0"/>
              <a:t>Click here to text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21671" y="2704699"/>
            <a:ext cx="8548659" cy="9000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ocer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176" y="610396"/>
            <a:ext cx="3017837" cy="24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/>
          <p:cNvSpPr/>
          <p:nvPr userDrawn="1"/>
        </p:nvSpPr>
        <p:spPr>
          <a:xfrm>
            <a:off x="-4557" y="404813"/>
            <a:ext cx="403020" cy="1305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84188" y="1372868"/>
            <a:ext cx="7874000" cy="3416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>
              <a:buNone/>
              <a:defRPr lang="zh-CN" altLang="en-US" sz="1800" b="1" spc="0" baseline="0" dirty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marL="228600" lvl="0" indent="-228600"/>
            <a:r>
              <a:rPr lang="en-US" altLang="zh-CN" dirty="0"/>
              <a:t>Click here to text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7987" y="404813"/>
            <a:ext cx="7950201" cy="9000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 userDrawn="1"/>
        </p:nvSpPr>
        <p:spPr>
          <a:xfrm>
            <a:off x="0" y="1815352"/>
            <a:ext cx="12192000" cy="3273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9500" y="218122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1017726" y="3921686"/>
            <a:ext cx="540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idx="31" hasCustomPrompt="1"/>
          </p:nvPr>
        </p:nvSpPr>
        <p:spPr>
          <a:xfrm>
            <a:off x="1017726" y="3592323"/>
            <a:ext cx="3960000" cy="3065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 altLang="zh-CN" dirty="0"/>
              <a:t>Click here to add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1017726" y="3200367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27" name="文本占位符 91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26" y="2487086"/>
            <a:ext cx="1019112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defRPr>
            </a:lvl1pPr>
          </a:lstStyle>
          <a:p>
            <a:pPr marL="228600" lvl="0" indent="-228600"/>
            <a:r>
              <a:rPr lang="en-US" altLang="zh-CN" dirty="0"/>
              <a:t>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 userDrawn="1"/>
        </p:nvSpPr>
        <p:spPr>
          <a:xfrm>
            <a:off x="-4557" y="185738"/>
            <a:ext cx="403020" cy="585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idx="34" hasCustomPrompt="1"/>
          </p:nvPr>
        </p:nvSpPr>
        <p:spPr>
          <a:xfrm>
            <a:off x="7086507" y="5061630"/>
            <a:ext cx="468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idx="33" hasCustomPrompt="1"/>
          </p:nvPr>
        </p:nvSpPr>
        <p:spPr>
          <a:xfrm>
            <a:off x="7086507" y="4669085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idx="32" hasCustomPrompt="1"/>
          </p:nvPr>
        </p:nvSpPr>
        <p:spPr>
          <a:xfrm>
            <a:off x="7086507" y="3842359"/>
            <a:ext cx="468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31" hasCustomPrompt="1"/>
          </p:nvPr>
        </p:nvSpPr>
        <p:spPr>
          <a:xfrm>
            <a:off x="7086507" y="3449814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7086507" y="2689963"/>
            <a:ext cx="468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7086507" y="2297418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407988" y="203308"/>
            <a:ext cx="3240000" cy="540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-4557" y="185738"/>
            <a:ext cx="403020" cy="585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 hasCustomPrompt="1"/>
          </p:nvPr>
        </p:nvSpPr>
        <p:spPr>
          <a:xfrm>
            <a:off x="407988" y="203308"/>
            <a:ext cx="9702170" cy="540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 userDrawn="1"/>
        </p:nvSpPr>
        <p:spPr>
          <a:xfrm>
            <a:off x="-4557" y="185738"/>
            <a:ext cx="403020" cy="585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 descr="图片包含 游戏机, 桌子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9229" y="1114425"/>
            <a:ext cx="11166580" cy="2252664"/>
          </a:xfrm>
          <a:prstGeom prst="rect">
            <a:avLst/>
          </a:prstGeom>
        </p:spPr>
      </p:pic>
      <p:sp>
        <p:nvSpPr>
          <p:cNvPr id="27" name="标题 1"/>
          <p:cNvSpPr>
            <a:spLocks noGrp="1"/>
          </p:cNvSpPr>
          <p:nvPr>
            <p:ph type="ctrTitle" hasCustomPrompt="1"/>
          </p:nvPr>
        </p:nvSpPr>
        <p:spPr>
          <a:xfrm>
            <a:off x="407987" y="203308"/>
            <a:ext cx="10133491" cy="540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白色的花瓶&#10;&#10;描述已自动生成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1"/>
            <a:ext cx="6524625" cy="6857999"/>
          </a:xfrm>
          <a:custGeom>
            <a:avLst/>
            <a:gdLst>
              <a:gd name="connsiteX0" fmla="*/ 6524625 w 6524625"/>
              <a:gd name="connsiteY0" fmla="*/ 0 h 6857999"/>
              <a:gd name="connsiteX1" fmla="*/ 1086272 w 6524625"/>
              <a:gd name="connsiteY1" fmla="*/ 0 h 6857999"/>
              <a:gd name="connsiteX2" fmla="*/ 0 w 6524625"/>
              <a:gd name="connsiteY2" fmla="*/ 3409950 h 6857999"/>
              <a:gd name="connsiteX3" fmla="*/ 1000125 w 6524625"/>
              <a:gd name="connsiteY3" fmla="*/ 6848474 h 6857999"/>
              <a:gd name="connsiteX4" fmla="*/ 6524625 w 652462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4625" h="6857999">
                <a:moveTo>
                  <a:pt x="6524625" y="0"/>
                </a:moveTo>
                <a:lnTo>
                  <a:pt x="1086272" y="0"/>
                </a:lnTo>
                <a:lnTo>
                  <a:pt x="0" y="3409950"/>
                </a:lnTo>
                <a:lnTo>
                  <a:pt x="1000125" y="6848474"/>
                </a:lnTo>
                <a:lnTo>
                  <a:pt x="6524625" y="6857999"/>
                </a:lnTo>
                <a:close/>
              </a:path>
            </a:pathLst>
          </a:custGeom>
        </p:spPr>
      </p:pic>
      <p:sp>
        <p:nvSpPr>
          <p:cNvPr id="36" name="矩形 35"/>
          <p:cNvSpPr/>
          <p:nvPr userDrawn="1"/>
        </p:nvSpPr>
        <p:spPr>
          <a:xfrm>
            <a:off x="-4557" y="185738"/>
            <a:ext cx="403020" cy="585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/>
        </p:nvSpPr>
        <p:spPr>
          <a:xfrm>
            <a:off x="4252196" y="0"/>
            <a:ext cx="2805830" cy="6858000"/>
          </a:xfrm>
          <a:custGeom>
            <a:avLst/>
            <a:gdLst>
              <a:gd name="connsiteX0" fmla="*/ 0 w 2805830"/>
              <a:gd name="connsiteY0" fmla="*/ 0 h 6858000"/>
              <a:gd name="connsiteX1" fmla="*/ 1475858 w 2805830"/>
              <a:gd name="connsiteY1" fmla="*/ 0 h 6858000"/>
              <a:gd name="connsiteX2" fmla="*/ 1484489 w 2805830"/>
              <a:gd name="connsiteY2" fmla="*/ 9053 h 6858000"/>
              <a:gd name="connsiteX3" fmla="*/ 2805830 w 2805830"/>
              <a:gd name="connsiteY3" fmla="*/ 3429000 h 6858000"/>
              <a:gd name="connsiteX4" fmla="*/ 1484489 w 2805830"/>
              <a:gd name="connsiteY4" fmla="*/ 6848947 h 6858000"/>
              <a:gd name="connsiteX5" fmla="*/ 1475858 w 2805830"/>
              <a:gd name="connsiteY5" fmla="*/ 6858000 h 6858000"/>
              <a:gd name="connsiteX6" fmla="*/ 0 w 2805830"/>
              <a:gd name="connsiteY6" fmla="*/ 6858000 h 6858000"/>
              <a:gd name="connsiteX7" fmla="*/ 22013 w 2805830"/>
              <a:gd name="connsiteY7" fmla="*/ 6843888 h 6858000"/>
              <a:gd name="connsiteX8" fmla="*/ 1837694 w 2805830"/>
              <a:gd name="connsiteY8" fmla="*/ 3429000 h 6858000"/>
              <a:gd name="connsiteX9" fmla="*/ 22013 w 2805830"/>
              <a:gd name="connsiteY9" fmla="*/ 141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5830" h="6858000">
                <a:moveTo>
                  <a:pt x="0" y="0"/>
                </a:moveTo>
                <a:lnTo>
                  <a:pt x="1475858" y="0"/>
                </a:lnTo>
                <a:lnTo>
                  <a:pt x="1484489" y="9053"/>
                </a:lnTo>
                <a:cubicBezTo>
                  <a:pt x="2305461" y="912323"/>
                  <a:pt x="2805830" y="2112228"/>
                  <a:pt x="2805830" y="3429000"/>
                </a:cubicBezTo>
                <a:cubicBezTo>
                  <a:pt x="2805830" y="4745772"/>
                  <a:pt x="2305461" y="5945677"/>
                  <a:pt x="1484489" y="6848947"/>
                </a:cubicBezTo>
                <a:lnTo>
                  <a:pt x="1475858" y="6858000"/>
                </a:lnTo>
                <a:lnTo>
                  <a:pt x="0" y="6858000"/>
                </a:lnTo>
                <a:lnTo>
                  <a:pt x="22013" y="6843888"/>
                </a:lnTo>
                <a:cubicBezTo>
                  <a:pt x="1117465" y="6103815"/>
                  <a:pt x="1837694" y="4850517"/>
                  <a:pt x="1837694" y="3429000"/>
                </a:cubicBezTo>
                <a:cubicBezTo>
                  <a:pt x="1837694" y="2007483"/>
                  <a:pt x="1117465" y="754185"/>
                  <a:pt x="22013" y="14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占位符 2"/>
          <p:cNvSpPr>
            <a:spLocks noGrp="1"/>
          </p:cNvSpPr>
          <p:nvPr>
            <p:ph type="body" idx="40" hasCustomPrompt="1"/>
          </p:nvPr>
        </p:nvSpPr>
        <p:spPr>
          <a:xfrm>
            <a:off x="448688" y="2424044"/>
            <a:ext cx="396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39" hasCustomPrompt="1"/>
          </p:nvPr>
        </p:nvSpPr>
        <p:spPr>
          <a:xfrm>
            <a:off x="448688" y="2035284"/>
            <a:ext cx="155876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 hasCustomPrompt="1"/>
          </p:nvPr>
        </p:nvSpPr>
        <p:spPr>
          <a:xfrm>
            <a:off x="407988" y="203308"/>
            <a:ext cx="9115574" cy="540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5286375" cy="6858000"/>
          </a:xfrm>
          <a:prstGeom prst="rect">
            <a:avLst/>
          </a:prstGeom>
        </p:spPr>
      </p:pic>
      <p:sp>
        <p:nvSpPr>
          <p:cNvPr id="38" name="矩形 37"/>
          <p:cNvSpPr/>
          <p:nvPr userDrawn="1"/>
        </p:nvSpPr>
        <p:spPr>
          <a:xfrm>
            <a:off x="5267325" y="0"/>
            <a:ext cx="6924674" cy="68741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-4557" y="185738"/>
            <a:ext cx="403020" cy="585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文本占位符 2"/>
          <p:cNvSpPr>
            <a:spLocks noGrp="1"/>
          </p:cNvSpPr>
          <p:nvPr>
            <p:ph type="body" idx="34" hasCustomPrompt="1"/>
          </p:nvPr>
        </p:nvSpPr>
        <p:spPr>
          <a:xfrm>
            <a:off x="6363748" y="4946130"/>
            <a:ext cx="522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idx="33" hasCustomPrompt="1"/>
          </p:nvPr>
        </p:nvSpPr>
        <p:spPr>
          <a:xfrm>
            <a:off x="6363748" y="4553585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idx="32" hasCustomPrompt="1"/>
          </p:nvPr>
        </p:nvSpPr>
        <p:spPr>
          <a:xfrm>
            <a:off x="6363748" y="3480800"/>
            <a:ext cx="522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idx="31" hasCustomPrompt="1"/>
          </p:nvPr>
        </p:nvSpPr>
        <p:spPr>
          <a:xfrm>
            <a:off x="6363748" y="3088255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6363748" y="1937650"/>
            <a:ext cx="52200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6363748" y="1545105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18" name="标题 1"/>
          <p:cNvSpPr>
            <a:spLocks noGrp="1"/>
          </p:cNvSpPr>
          <p:nvPr>
            <p:ph type="ctrTitle" hasCustomPrompt="1"/>
          </p:nvPr>
        </p:nvSpPr>
        <p:spPr>
          <a:xfrm>
            <a:off x="407987" y="203308"/>
            <a:ext cx="8175295" cy="540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 userDrawn="1"/>
        </p:nvSpPr>
        <p:spPr>
          <a:xfrm>
            <a:off x="6568966" y="0"/>
            <a:ext cx="5623035" cy="6858000"/>
          </a:xfrm>
          <a:custGeom>
            <a:avLst/>
            <a:gdLst>
              <a:gd name="connsiteX0" fmla="*/ 1638517 w 5623035"/>
              <a:gd name="connsiteY0" fmla="*/ 0 h 6947338"/>
              <a:gd name="connsiteX1" fmla="*/ 5623035 w 5623035"/>
              <a:gd name="connsiteY1" fmla="*/ 0 h 6947338"/>
              <a:gd name="connsiteX2" fmla="*/ 5623035 w 5623035"/>
              <a:gd name="connsiteY2" fmla="*/ 6947338 h 6947338"/>
              <a:gd name="connsiteX3" fmla="*/ 1752201 w 5623035"/>
              <a:gd name="connsiteY3" fmla="*/ 6947338 h 6947338"/>
              <a:gd name="connsiteX4" fmla="*/ 1604500 w 5623035"/>
              <a:gd name="connsiteY4" fmla="*/ 6831268 h 6947338"/>
              <a:gd name="connsiteX5" fmla="*/ 0 w 5623035"/>
              <a:gd name="connsiteY5" fmla="*/ 3429000 h 6947338"/>
              <a:gd name="connsiteX6" fmla="*/ 1604500 w 5623035"/>
              <a:gd name="connsiteY6" fmla="*/ 26732 h 694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23035" h="6947338">
                <a:moveTo>
                  <a:pt x="1638517" y="0"/>
                </a:moveTo>
                <a:lnTo>
                  <a:pt x="5623035" y="0"/>
                </a:lnTo>
                <a:lnTo>
                  <a:pt x="5623035" y="6947338"/>
                </a:lnTo>
                <a:lnTo>
                  <a:pt x="1752201" y="6947338"/>
                </a:lnTo>
                <a:lnTo>
                  <a:pt x="1604500" y="6831268"/>
                </a:lnTo>
                <a:cubicBezTo>
                  <a:pt x="624592" y="6022576"/>
                  <a:pt x="0" y="4798729"/>
                  <a:pt x="0" y="3429000"/>
                </a:cubicBezTo>
                <a:cubicBezTo>
                  <a:pt x="0" y="2059272"/>
                  <a:pt x="624592" y="835424"/>
                  <a:pt x="1604500" y="267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31"/>
          </p:nvPr>
        </p:nvSpPr>
        <p:spPr>
          <a:xfrm>
            <a:off x="7093825" y="0"/>
            <a:ext cx="5098175" cy="6858000"/>
          </a:xfrm>
          <a:custGeom>
            <a:avLst/>
            <a:gdLst>
              <a:gd name="connsiteX0" fmla="*/ 1914092 w 5098175"/>
              <a:gd name="connsiteY0" fmla="*/ 0 h 6873875"/>
              <a:gd name="connsiteX1" fmla="*/ 5098175 w 5098175"/>
              <a:gd name="connsiteY1" fmla="*/ 0 h 6873875"/>
              <a:gd name="connsiteX2" fmla="*/ 5098175 w 5098175"/>
              <a:gd name="connsiteY2" fmla="*/ 6873875 h 6873875"/>
              <a:gd name="connsiteX3" fmla="*/ 1889329 w 5098175"/>
              <a:gd name="connsiteY3" fmla="*/ 6873875 h 6873875"/>
              <a:gd name="connsiteX4" fmla="*/ 1788980 w 5098175"/>
              <a:gd name="connsiteY4" fmla="*/ 6809542 h 6873875"/>
              <a:gd name="connsiteX5" fmla="*/ 0 w 5098175"/>
              <a:gd name="connsiteY5" fmla="*/ 3444875 h 6873875"/>
              <a:gd name="connsiteX6" fmla="*/ 1788980 w 5098175"/>
              <a:gd name="connsiteY6" fmla="*/ 80208 h 687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175" h="6873875">
                <a:moveTo>
                  <a:pt x="1914092" y="0"/>
                </a:moveTo>
                <a:lnTo>
                  <a:pt x="5098175" y="0"/>
                </a:lnTo>
                <a:lnTo>
                  <a:pt x="5098175" y="6873875"/>
                </a:lnTo>
                <a:lnTo>
                  <a:pt x="1889329" y="6873875"/>
                </a:lnTo>
                <a:lnTo>
                  <a:pt x="1788980" y="6809542"/>
                </a:lnTo>
                <a:cubicBezTo>
                  <a:pt x="709638" y="6080353"/>
                  <a:pt x="0" y="4845486"/>
                  <a:pt x="0" y="3444875"/>
                </a:cubicBezTo>
                <a:cubicBezTo>
                  <a:pt x="0" y="2044264"/>
                  <a:pt x="709638" y="809397"/>
                  <a:pt x="1788980" y="80208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-4557" y="185738"/>
            <a:ext cx="403020" cy="585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481215" y="3273830"/>
            <a:ext cx="5184100" cy="3121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zh-CN" altLang="en-US" dirty="0"/>
              <a:t>添加文本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idx="30" hasCustomPrompt="1"/>
          </p:nvPr>
        </p:nvSpPr>
        <p:spPr>
          <a:xfrm>
            <a:off x="481215" y="2881286"/>
            <a:ext cx="39600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>
              <a:buNone/>
              <a:defRPr lang="zh-CN" altLang="en-US"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407988" y="203308"/>
            <a:ext cx="6685836" cy="540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                                                                           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2020.08.28 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张明慧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带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您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走进我的工作日常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花瓶里插着植物&#10;&#10;描述已自动生成"/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图片占位符 22" descr="图片包含 室内, 椅子, 桌子, 房间&#10;&#10;描述已自动生成"/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图片占位符 31" descr="图片包含 室内, 男人, 白色, 猫&#10;&#10;描述已自动生成"/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图片占位符 27" descr="图片包含 室内, 白色, 厨房, 黑色&#10;&#10;描述已自动生成"/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文本占位符 9"/>
          <p:cNvSpPr>
            <a:spLocks noGrp="1"/>
          </p:cNvSpPr>
          <p:nvPr>
            <p:ph type="body" idx="38"/>
          </p:nvPr>
        </p:nvSpPr>
        <p:spPr>
          <a:xfrm>
            <a:off x="9422556" y="5102174"/>
            <a:ext cx="2493288" cy="298351"/>
          </a:xfr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37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36"/>
          </p:nvPr>
        </p:nvSpPr>
        <p:spPr>
          <a:xfrm>
            <a:off x="6373756" y="5102174"/>
            <a:ext cx="2493288" cy="298351"/>
          </a:xfr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3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34"/>
          </p:nvPr>
        </p:nvSpPr>
        <p:spPr>
          <a:xfrm>
            <a:off x="3324956" y="5102174"/>
            <a:ext cx="2493288" cy="298351"/>
          </a:xfr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33"/>
          </p:nvPr>
        </p:nvSpPr>
        <p:spPr>
          <a:xfrm>
            <a:off x="3624349" y="4593438"/>
            <a:ext cx="4613564" cy="978729"/>
          </a:xfrm>
        </p:spPr>
        <p:txBody>
          <a:bodyPr/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哎，打错一个字，耽误半天功夫，一定一定看好自己发出的信息，特别是我这种打字不快的，硬伤，影响了情绪不说，还耽误接待别的客户，以后一定注意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28"/>
          </p:nvPr>
        </p:nvSpPr>
        <p:spPr>
          <a:xfrm>
            <a:off x="276156" y="5102174"/>
            <a:ext cx="2493288" cy="25853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问题反思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5" y="1716657"/>
            <a:ext cx="2985215" cy="2072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5600" y="1716657"/>
            <a:ext cx="3048800" cy="20725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4400" y="1716656"/>
            <a:ext cx="3048800" cy="2072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6400" y="1652195"/>
            <a:ext cx="3042400" cy="2137004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2"/>
          </p:nvPr>
        </p:nvSpPr>
        <p:spPr>
          <a:xfrm>
            <a:off x="6362607" y="4821381"/>
            <a:ext cx="5220000" cy="341632"/>
          </a:xfrm>
          <a:prstGeom prst="rect">
            <a:avLst/>
          </a:prstGeom>
        </p:spPr>
        <p:txBody>
          <a:bodyPr/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做事不要太死板，灵活变通哦</a:t>
            </a:r>
            <a:endParaRPr lang="zh-CN" altLang="en-US" sz="1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3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The  third  is  important 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28"/>
          </p:nvPr>
        </p:nvSpPr>
        <p:spPr>
          <a:xfrm>
            <a:off x="6292735" y="3052671"/>
            <a:ext cx="5289872" cy="401328"/>
          </a:xfr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注意态度  注意语气  注意情绪  </a:t>
            </a:r>
            <a:endParaRPr lang="zh-CN" altLang="en-US" sz="1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30"/>
          </p:nvPr>
        </p:nvSpPr>
        <p:spPr>
          <a:xfrm>
            <a:off x="6292735" y="2669854"/>
            <a:ext cx="4029872" cy="369332"/>
          </a:xfrm>
        </p:spPr>
        <p:txBody>
          <a:bodyPr/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The  second  most  important 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41"/>
          </p:nvPr>
        </p:nvSpPr>
        <p:spPr>
          <a:xfrm>
            <a:off x="488932" y="4666814"/>
            <a:ext cx="4856152" cy="7614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打字  打字 打字  速度  速度  速度  盲打  盲打  盲打</a:t>
            </a:r>
            <a:endParaRPr lang="zh-CN" altLang="en-US" sz="1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4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The  most  important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04.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我的总结与反思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Fill in the English corresponding to the title as the subtitle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感谢聆听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07988" y="2676525"/>
            <a:ext cx="11376025" cy="300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 userDrawn="1"/>
        </p:nvSpPr>
        <p:spPr>
          <a:xfrm>
            <a:off x="771525" y="4449763"/>
            <a:ext cx="847725" cy="8477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 userDrawn="1"/>
        </p:nvSpPr>
        <p:spPr>
          <a:xfrm>
            <a:off x="771525" y="3286125"/>
            <a:ext cx="847725" cy="8477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矩形: 圆角 23"/>
          <p:cNvSpPr/>
          <p:nvPr userDrawn="1"/>
        </p:nvSpPr>
        <p:spPr>
          <a:xfrm>
            <a:off x="6555666" y="4449763"/>
            <a:ext cx="847725" cy="8477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 userDrawn="1"/>
        </p:nvSpPr>
        <p:spPr>
          <a:xfrm>
            <a:off x="6555666" y="3286125"/>
            <a:ext cx="847725" cy="8477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占位符 91"/>
          <p:cNvSpPr txBox="1"/>
          <p:nvPr/>
        </p:nvSpPr>
        <p:spPr>
          <a:xfrm>
            <a:off x="862083" y="3427701"/>
            <a:ext cx="1019112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dirty="0"/>
              <a:t>01.</a:t>
            </a:r>
            <a:endParaRPr lang="en-US" dirty="0"/>
          </a:p>
        </p:txBody>
      </p:sp>
      <p:sp>
        <p:nvSpPr>
          <p:cNvPr id="27" name="文本占位符 2"/>
          <p:cNvSpPr txBox="1"/>
          <p:nvPr/>
        </p:nvSpPr>
        <p:spPr>
          <a:xfrm>
            <a:off x="1915611" y="3355636"/>
            <a:ext cx="396000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日常工作概述</a:t>
            </a:r>
          </a:p>
        </p:txBody>
      </p:sp>
      <p:sp>
        <p:nvSpPr>
          <p:cNvPr id="28" name="文本占位符 2"/>
          <p:cNvSpPr txBox="1"/>
          <p:nvPr/>
        </p:nvSpPr>
        <p:spPr>
          <a:xfrm>
            <a:off x="1915611" y="3747592"/>
            <a:ext cx="3960000" cy="3065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29" name="文本占位符 91"/>
          <p:cNvSpPr txBox="1"/>
          <p:nvPr/>
        </p:nvSpPr>
        <p:spPr>
          <a:xfrm>
            <a:off x="871608" y="4608126"/>
            <a:ext cx="1019112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dirty="0"/>
              <a:t>03.</a:t>
            </a:r>
            <a:endParaRPr lang="en-US" dirty="0"/>
          </a:p>
        </p:txBody>
      </p:sp>
      <p:sp>
        <p:nvSpPr>
          <p:cNvPr id="30" name="文本占位符 2"/>
          <p:cNvSpPr txBox="1"/>
          <p:nvPr/>
        </p:nvSpPr>
        <p:spPr>
          <a:xfrm>
            <a:off x="1934662" y="4574161"/>
            <a:ext cx="396000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工作策略分析</a:t>
            </a:r>
          </a:p>
        </p:txBody>
      </p:sp>
      <p:sp>
        <p:nvSpPr>
          <p:cNvPr id="31" name="文本占位符 2"/>
          <p:cNvSpPr txBox="1"/>
          <p:nvPr/>
        </p:nvSpPr>
        <p:spPr>
          <a:xfrm>
            <a:off x="1934662" y="4966117"/>
            <a:ext cx="3960000" cy="3065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32" name="文本占位符 91"/>
          <p:cNvSpPr txBox="1"/>
          <p:nvPr/>
        </p:nvSpPr>
        <p:spPr>
          <a:xfrm>
            <a:off x="6640338" y="3418176"/>
            <a:ext cx="1019112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dirty="0"/>
              <a:t>02.</a:t>
            </a:r>
            <a:endParaRPr lang="en-US" dirty="0"/>
          </a:p>
        </p:txBody>
      </p:sp>
      <p:sp>
        <p:nvSpPr>
          <p:cNvPr id="33" name="文本占位符 2"/>
          <p:cNvSpPr txBox="1"/>
          <p:nvPr/>
        </p:nvSpPr>
        <p:spPr>
          <a:xfrm>
            <a:off x="7693866" y="3355636"/>
            <a:ext cx="396000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售前接待过程分析</a:t>
            </a:r>
          </a:p>
        </p:txBody>
      </p:sp>
      <p:sp>
        <p:nvSpPr>
          <p:cNvPr id="34" name="文本占位符 2"/>
          <p:cNvSpPr txBox="1"/>
          <p:nvPr/>
        </p:nvSpPr>
        <p:spPr>
          <a:xfrm>
            <a:off x="7693866" y="3747592"/>
            <a:ext cx="3960000" cy="3065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35" name="文本占位符 91"/>
          <p:cNvSpPr txBox="1"/>
          <p:nvPr/>
        </p:nvSpPr>
        <p:spPr>
          <a:xfrm>
            <a:off x="6649863" y="4598601"/>
            <a:ext cx="1019112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dirty="0"/>
              <a:t>04.</a:t>
            </a:r>
            <a:endParaRPr lang="en-US" dirty="0"/>
          </a:p>
        </p:txBody>
      </p:sp>
      <p:sp>
        <p:nvSpPr>
          <p:cNvPr id="36" name="文本占位符 2"/>
          <p:cNvSpPr txBox="1"/>
          <p:nvPr/>
        </p:nvSpPr>
        <p:spPr>
          <a:xfrm>
            <a:off x="7712917" y="4574161"/>
            <a:ext cx="396000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工作反思总结</a:t>
            </a:r>
          </a:p>
        </p:txBody>
      </p:sp>
      <p:sp>
        <p:nvSpPr>
          <p:cNvPr id="37" name="文本占位符 2"/>
          <p:cNvSpPr txBox="1"/>
          <p:nvPr/>
        </p:nvSpPr>
        <p:spPr>
          <a:xfrm>
            <a:off x="7712917" y="4966117"/>
            <a:ext cx="3960000" cy="3065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Click here to add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idx="28"/>
          </p:nvPr>
        </p:nvSpPr>
        <p:spPr>
          <a:xfrm>
            <a:off x="1017726" y="3921686"/>
            <a:ext cx="5400000" cy="105259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为客户答疑解惑   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不减重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的客户提供饮食指导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帮助客户追踪物流  地址  赠品问题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客户与快递员之间联系的纽带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31"/>
          </p:nvPr>
        </p:nvSpPr>
        <p:spPr>
          <a:xfrm>
            <a:off x="1017726" y="3592323"/>
            <a:ext cx="3960000" cy="258532"/>
          </a:xfrm>
        </p:spPr>
        <p:txBody>
          <a:bodyPr/>
          <a:lstStyle/>
          <a:p>
            <a:r>
              <a:rPr lang="en-US" altLang="zh-CN" dirty="0"/>
              <a:t>Overview of daily work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日常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工作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81919405"/>
              </p:ext>
            </p:extLst>
          </p:nvPr>
        </p:nvGraphicFramePr>
        <p:xfrm>
          <a:off x="407988" y="645545"/>
          <a:ext cx="4008737" cy="1651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文本占位符 14"/>
          <p:cNvSpPr>
            <a:spLocks noGrp="1"/>
          </p:cNvSpPr>
          <p:nvPr>
            <p:ph type="body" idx="34"/>
          </p:nvPr>
        </p:nvSpPr>
        <p:spPr>
          <a:xfrm>
            <a:off x="6974363" y="5390832"/>
            <a:ext cx="4602285" cy="538417"/>
          </a:xfr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快准狠，不知回什么需要思考的时候建议回一个小表情给自己争取时间，也是在一次次的有所进步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33"/>
          </p:nvPr>
        </p:nvSpPr>
        <p:spPr>
          <a:xfrm>
            <a:off x="7086507" y="4804912"/>
            <a:ext cx="3960000" cy="369332"/>
          </a:xfrm>
        </p:spPr>
        <p:txBody>
          <a:bodyPr/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30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秒应答率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32"/>
          </p:nvPr>
        </p:nvSpPr>
        <p:spPr>
          <a:xfrm>
            <a:off x="7086507" y="3171742"/>
            <a:ext cx="4680000" cy="538417"/>
          </a:xfr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第三次有一个质的飞跃，自己平时是没有多大的感觉，感觉比较难的一项数据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31"/>
          </p:nvPr>
        </p:nvSpPr>
        <p:spPr>
          <a:xfrm>
            <a:off x="7086507" y="2521274"/>
            <a:ext cx="3960000" cy="369332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平均人工响应时长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28"/>
          </p:nvPr>
        </p:nvSpPr>
        <p:spPr>
          <a:xfrm>
            <a:off x="7086508" y="1483744"/>
            <a:ext cx="4369372" cy="29835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一次比一次有进步，稳步上升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30"/>
          </p:nvPr>
        </p:nvSpPr>
        <p:spPr>
          <a:xfrm>
            <a:off x="7086507" y="743308"/>
            <a:ext cx="3748270" cy="369332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询单转化率</a:t>
            </a:r>
          </a:p>
        </p:txBody>
      </p:sp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数据分析</a:t>
            </a:r>
            <a:endParaRPr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769682946"/>
              </p:ext>
            </p:extLst>
          </p:nvPr>
        </p:nvGraphicFramePr>
        <p:xfrm>
          <a:off x="267419" y="2521274"/>
          <a:ext cx="5158596" cy="185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142076826"/>
              </p:ext>
            </p:extLst>
          </p:nvPr>
        </p:nvGraphicFramePr>
        <p:xfrm>
          <a:off x="681488" y="4669085"/>
          <a:ext cx="4161766" cy="204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工作中的重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难点</a:t>
            </a:r>
          </a:p>
        </p:txBody>
      </p:sp>
      <p:sp>
        <p:nvSpPr>
          <p:cNvPr id="25" name="矩形 24"/>
          <p:cNvSpPr/>
          <p:nvPr userDrawn="1"/>
        </p:nvSpPr>
        <p:spPr>
          <a:xfrm>
            <a:off x="542925" y="3381375"/>
            <a:ext cx="3733800" cy="2990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4276725" y="3381375"/>
            <a:ext cx="3733800" cy="2990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8010525" y="3381375"/>
            <a:ext cx="3733800" cy="29908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占位符 2"/>
          <p:cNvSpPr txBox="1"/>
          <p:nvPr/>
        </p:nvSpPr>
        <p:spPr>
          <a:xfrm>
            <a:off x="1630441" y="4473827"/>
            <a:ext cx="155876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重点一</a:t>
            </a:r>
          </a:p>
        </p:txBody>
      </p:sp>
      <p:sp>
        <p:nvSpPr>
          <p:cNvPr id="30" name="文本占位符 2"/>
          <p:cNvSpPr txBox="1"/>
          <p:nvPr/>
        </p:nvSpPr>
        <p:spPr>
          <a:xfrm>
            <a:off x="793526" y="4978513"/>
            <a:ext cx="3232598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售前接待讲究方法，所谓方法，也就不仅仅是一问一答的沟通方式，抓好客户心里，转被动为主动，也就能抓好店铺转化率。</a:t>
            </a:r>
            <a:endParaRPr lang="zh-CN" altLang="en-US" sz="1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文本占位符 2"/>
          <p:cNvSpPr txBox="1"/>
          <p:nvPr/>
        </p:nvSpPr>
        <p:spPr>
          <a:xfrm>
            <a:off x="5364241" y="4473827"/>
            <a:ext cx="155876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重点二</a:t>
            </a:r>
          </a:p>
        </p:txBody>
      </p:sp>
      <p:sp>
        <p:nvSpPr>
          <p:cNvPr id="34" name="文本占位符 2"/>
          <p:cNvSpPr txBox="1"/>
          <p:nvPr/>
        </p:nvSpPr>
        <p:spPr>
          <a:xfrm>
            <a:off x="4527326" y="4978513"/>
            <a:ext cx="3232598" cy="11729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影响自己转化率  回复率的一个关键问题就是：售后不减重，这种客户会一直拖着你，影响你的转化率，回复率，和自身情绪</a:t>
            </a:r>
            <a:r>
              <a:rPr lang="zh-CN" altLang="en-US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占位符 2"/>
          <p:cNvSpPr txBox="1"/>
          <p:nvPr/>
        </p:nvSpPr>
        <p:spPr>
          <a:xfrm>
            <a:off x="9098041" y="4473827"/>
            <a:ext cx="155876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重点三</a:t>
            </a:r>
          </a:p>
        </p:txBody>
      </p:sp>
      <p:sp>
        <p:nvSpPr>
          <p:cNvPr id="36" name="文本占位符 2"/>
          <p:cNvSpPr txBox="1"/>
          <p:nvPr/>
        </p:nvSpPr>
        <p:spPr>
          <a:xfrm>
            <a:off x="8261126" y="4978513"/>
            <a:ext cx="3232598" cy="8928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提前掌握了解店铺活动方案，算好相应的单粒价格以及最优惠的套餐，做到客户来找，咱们就能准确的解答客户疑问</a:t>
            </a:r>
            <a:endParaRPr lang="zh-CN" altLang="en-US" sz="1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black-placeholder-variant_48703"/>
          <p:cNvSpPr>
            <a:spLocks noChangeAspect="1"/>
          </p:cNvSpPr>
          <p:nvPr/>
        </p:nvSpPr>
        <p:spPr bwMode="auto">
          <a:xfrm>
            <a:off x="2276590" y="3914313"/>
            <a:ext cx="266471" cy="353206"/>
          </a:xfrm>
          <a:custGeom>
            <a:avLst/>
            <a:gdLst>
              <a:gd name="T0" fmla="*/ 191 w 382"/>
              <a:gd name="T1" fmla="*/ 0 h 507"/>
              <a:gd name="T2" fmla="*/ 0 w 382"/>
              <a:gd name="T3" fmla="*/ 191 h 507"/>
              <a:gd name="T4" fmla="*/ 178 w 382"/>
              <a:gd name="T5" fmla="*/ 502 h 507"/>
              <a:gd name="T6" fmla="*/ 191 w 382"/>
              <a:gd name="T7" fmla="*/ 507 h 507"/>
              <a:gd name="T8" fmla="*/ 205 w 382"/>
              <a:gd name="T9" fmla="*/ 501 h 507"/>
              <a:gd name="T10" fmla="*/ 382 w 382"/>
              <a:gd name="T11" fmla="*/ 191 h 507"/>
              <a:gd name="T12" fmla="*/ 191 w 382"/>
              <a:gd name="T13" fmla="*/ 0 h 507"/>
              <a:gd name="T14" fmla="*/ 191 w 382"/>
              <a:gd name="T15" fmla="*/ 282 h 507"/>
              <a:gd name="T16" fmla="*/ 100 w 382"/>
              <a:gd name="T17" fmla="*/ 191 h 507"/>
              <a:gd name="T18" fmla="*/ 191 w 382"/>
              <a:gd name="T19" fmla="*/ 100 h 507"/>
              <a:gd name="T20" fmla="*/ 282 w 382"/>
              <a:gd name="T21" fmla="*/ 191 h 507"/>
              <a:gd name="T22" fmla="*/ 191 w 382"/>
              <a:gd name="T23" fmla="*/ 282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2" h="507">
                <a:moveTo>
                  <a:pt x="191" y="0"/>
                </a:moveTo>
                <a:cubicBezTo>
                  <a:pt x="86" y="0"/>
                  <a:pt x="0" y="86"/>
                  <a:pt x="0" y="191"/>
                </a:cubicBezTo>
                <a:cubicBezTo>
                  <a:pt x="0" y="343"/>
                  <a:pt x="171" y="495"/>
                  <a:pt x="178" y="502"/>
                </a:cubicBezTo>
                <a:cubicBezTo>
                  <a:pt x="182" y="505"/>
                  <a:pt x="187" y="507"/>
                  <a:pt x="191" y="507"/>
                </a:cubicBezTo>
                <a:cubicBezTo>
                  <a:pt x="196" y="507"/>
                  <a:pt x="201" y="505"/>
                  <a:pt x="205" y="501"/>
                </a:cubicBezTo>
                <a:cubicBezTo>
                  <a:pt x="212" y="495"/>
                  <a:pt x="382" y="334"/>
                  <a:pt x="382" y="191"/>
                </a:cubicBezTo>
                <a:cubicBezTo>
                  <a:pt x="382" y="86"/>
                  <a:pt x="297" y="0"/>
                  <a:pt x="191" y="0"/>
                </a:cubicBezTo>
                <a:close/>
                <a:moveTo>
                  <a:pt x="191" y="282"/>
                </a:moveTo>
                <a:cubicBezTo>
                  <a:pt x="141" y="282"/>
                  <a:pt x="100" y="241"/>
                  <a:pt x="100" y="191"/>
                </a:cubicBezTo>
                <a:cubicBezTo>
                  <a:pt x="100" y="141"/>
                  <a:pt x="141" y="100"/>
                  <a:pt x="191" y="100"/>
                </a:cubicBezTo>
                <a:cubicBezTo>
                  <a:pt x="242" y="100"/>
                  <a:pt x="282" y="141"/>
                  <a:pt x="282" y="191"/>
                </a:cubicBezTo>
                <a:cubicBezTo>
                  <a:pt x="282" y="241"/>
                  <a:pt x="242" y="282"/>
                  <a:pt x="191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black-placeholder-variant_48703"/>
          <p:cNvSpPr>
            <a:spLocks noChangeAspect="1"/>
          </p:cNvSpPr>
          <p:nvPr/>
        </p:nvSpPr>
        <p:spPr bwMode="auto">
          <a:xfrm>
            <a:off x="5967022" y="3962807"/>
            <a:ext cx="353206" cy="304712"/>
          </a:xfrm>
          <a:custGeom>
            <a:avLst/>
            <a:gdLst>
              <a:gd name="T0" fmla="*/ 4223 w 5837"/>
              <a:gd name="T1" fmla="*/ 0 h 5043"/>
              <a:gd name="T2" fmla="*/ 5837 w 5837"/>
              <a:gd name="T3" fmla="*/ 1614 h 5043"/>
              <a:gd name="T4" fmla="*/ 2918 w 5837"/>
              <a:gd name="T5" fmla="*/ 5043 h 5043"/>
              <a:gd name="T6" fmla="*/ 0 w 5837"/>
              <a:gd name="T7" fmla="*/ 1614 h 5043"/>
              <a:gd name="T8" fmla="*/ 1614 w 5837"/>
              <a:gd name="T9" fmla="*/ 0 h 5043"/>
              <a:gd name="T10" fmla="*/ 2918 w 5837"/>
              <a:gd name="T11" fmla="*/ 666 h 5043"/>
              <a:gd name="T12" fmla="*/ 4223 w 5837"/>
              <a:gd name="T13" fmla="*/ 0 h 5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37" h="5043">
                <a:moveTo>
                  <a:pt x="4223" y="0"/>
                </a:moveTo>
                <a:cubicBezTo>
                  <a:pt x="5114" y="0"/>
                  <a:pt x="5837" y="723"/>
                  <a:pt x="5837" y="1614"/>
                </a:cubicBezTo>
                <a:cubicBezTo>
                  <a:pt x="5837" y="3087"/>
                  <a:pt x="2918" y="5043"/>
                  <a:pt x="2918" y="5043"/>
                </a:cubicBezTo>
                <a:cubicBezTo>
                  <a:pt x="2918" y="5043"/>
                  <a:pt x="0" y="3157"/>
                  <a:pt x="0" y="1614"/>
                </a:cubicBezTo>
                <a:cubicBezTo>
                  <a:pt x="0" y="504"/>
                  <a:pt x="723" y="0"/>
                  <a:pt x="1614" y="0"/>
                </a:cubicBezTo>
                <a:cubicBezTo>
                  <a:pt x="2151" y="0"/>
                  <a:pt x="2625" y="263"/>
                  <a:pt x="2918" y="666"/>
                </a:cubicBezTo>
                <a:cubicBezTo>
                  <a:pt x="3212" y="263"/>
                  <a:pt x="3686" y="0"/>
                  <a:pt x="4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black-placeholder-variant_48703"/>
          <p:cNvSpPr>
            <a:spLocks noChangeAspect="1"/>
          </p:cNvSpPr>
          <p:nvPr/>
        </p:nvSpPr>
        <p:spPr bwMode="auto">
          <a:xfrm>
            <a:off x="9700822" y="3931077"/>
            <a:ext cx="353206" cy="336441"/>
          </a:xfrm>
          <a:custGeom>
            <a:avLst/>
            <a:gdLst>
              <a:gd name="T0" fmla="*/ 4853 w 4912"/>
              <a:gd name="T1" fmla="*/ 1742 h 4686"/>
              <a:gd name="T2" fmla="*/ 4449 w 4912"/>
              <a:gd name="T3" fmla="*/ 1401 h 4686"/>
              <a:gd name="T4" fmla="*/ 3382 w 4912"/>
              <a:gd name="T5" fmla="*/ 1246 h 4686"/>
              <a:gd name="T6" fmla="*/ 2904 w 4912"/>
              <a:gd name="T7" fmla="*/ 279 h 4686"/>
              <a:gd name="T8" fmla="*/ 2456 w 4912"/>
              <a:gd name="T9" fmla="*/ 0 h 4686"/>
              <a:gd name="T10" fmla="*/ 2456 w 4912"/>
              <a:gd name="T11" fmla="*/ 0 h 4686"/>
              <a:gd name="T12" fmla="*/ 2007 w 4912"/>
              <a:gd name="T13" fmla="*/ 279 h 4686"/>
              <a:gd name="T14" fmla="*/ 1530 w 4912"/>
              <a:gd name="T15" fmla="*/ 1246 h 4686"/>
              <a:gd name="T16" fmla="*/ 462 w 4912"/>
              <a:gd name="T17" fmla="*/ 1401 h 4686"/>
              <a:gd name="T18" fmla="*/ 59 w 4912"/>
              <a:gd name="T19" fmla="*/ 1742 h 4686"/>
              <a:gd name="T20" fmla="*/ 185 w 4912"/>
              <a:gd name="T21" fmla="*/ 2255 h 4686"/>
              <a:gd name="T22" fmla="*/ 957 w 4912"/>
              <a:gd name="T23" fmla="*/ 3007 h 4686"/>
              <a:gd name="T24" fmla="*/ 775 w 4912"/>
              <a:gd name="T25" fmla="*/ 4070 h 4686"/>
              <a:gd name="T26" fmla="*/ 974 w 4912"/>
              <a:gd name="T27" fmla="*/ 4560 h 4686"/>
              <a:gd name="T28" fmla="*/ 1501 w 4912"/>
              <a:gd name="T29" fmla="*/ 4598 h 4686"/>
              <a:gd name="T30" fmla="*/ 2456 w 4912"/>
              <a:gd name="T31" fmla="*/ 4096 h 4686"/>
              <a:gd name="T32" fmla="*/ 3410 w 4912"/>
              <a:gd name="T33" fmla="*/ 4598 h 4686"/>
              <a:gd name="T34" fmla="*/ 3643 w 4912"/>
              <a:gd name="T35" fmla="*/ 4655 h 4686"/>
              <a:gd name="T36" fmla="*/ 3937 w 4912"/>
              <a:gd name="T37" fmla="*/ 4560 h 4686"/>
              <a:gd name="T38" fmla="*/ 4136 w 4912"/>
              <a:gd name="T39" fmla="*/ 4070 h 4686"/>
              <a:gd name="T40" fmla="*/ 3954 w 4912"/>
              <a:gd name="T41" fmla="*/ 3007 h 4686"/>
              <a:gd name="T42" fmla="*/ 4726 w 4912"/>
              <a:gd name="T43" fmla="*/ 2254 h 4686"/>
              <a:gd name="T44" fmla="*/ 4853 w 4912"/>
              <a:gd name="T45" fmla="*/ 1742 h 4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12" h="4686">
                <a:moveTo>
                  <a:pt x="4853" y="1742"/>
                </a:moveTo>
                <a:cubicBezTo>
                  <a:pt x="4794" y="1561"/>
                  <a:pt x="4637" y="1429"/>
                  <a:pt x="4449" y="1401"/>
                </a:cubicBezTo>
                <a:lnTo>
                  <a:pt x="3382" y="1246"/>
                </a:lnTo>
                <a:lnTo>
                  <a:pt x="2904" y="279"/>
                </a:lnTo>
                <a:cubicBezTo>
                  <a:pt x="2820" y="108"/>
                  <a:pt x="2646" y="0"/>
                  <a:pt x="2456" y="0"/>
                </a:cubicBezTo>
                <a:lnTo>
                  <a:pt x="2456" y="0"/>
                </a:lnTo>
                <a:cubicBezTo>
                  <a:pt x="2265" y="0"/>
                  <a:pt x="2091" y="108"/>
                  <a:pt x="2007" y="279"/>
                </a:cubicBezTo>
                <a:lnTo>
                  <a:pt x="1530" y="1246"/>
                </a:lnTo>
                <a:lnTo>
                  <a:pt x="462" y="1401"/>
                </a:lnTo>
                <a:cubicBezTo>
                  <a:pt x="274" y="1429"/>
                  <a:pt x="117" y="1561"/>
                  <a:pt x="59" y="1742"/>
                </a:cubicBezTo>
                <a:cubicBezTo>
                  <a:pt x="0" y="1923"/>
                  <a:pt x="49" y="2122"/>
                  <a:pt x="185" y="2255"/>
                </a:cubicBezTo>
                <a:lnTo>
                  <a:pt x="957" y="3007"/>
                </a:lnTo>
                <a:lnTo>
                  <a:pt x="775" y="4070"/>
                </a:lnTo>
                <a:cubicBezTo>
                  <a:pt x="743" y="4258"/>
                  <a:pt x="820" y="4448"/>
                  <a:pt x="974" y="4560"/>
                </a:cubicBezTo>
                <a:cubicBezTo>
                  <a:pt x="1128" y="4672"/>
                  <a:pt x="1332" y="4686"/>
                  <a:pt x="1501" y="4598"/>
                </a:cubicBezTo>
                <a:lnTo>
                  <a:pt x="2456" y="4096"/>
                </a:lnTo>
                <a:lnTo>
                  <a:pt x="3410" y="4598"/>
                </a:lnTo>
                <a:cubicBezTo>
                  <a:pt x="3484" y="4636"/>
                  <a:pt x="3564" y="4655"/>
                  <a:pt x="3643" y="4655"/>
                </a:cubicBezTo>
                <a:cubicBezTo>
                  <a:pt x="3747" y="4655"/>
                  <a:pt x="3850" y="4623"/>
                  <a:pt x="3937" y="4560"/>
                </a:cubicBezTo>
                <a:cubicBezTo>
                  <a:pt x="4091" y="4448"/>
                  <a:pt x="4169" y="4258"/>
                  <a:pt x="4136" y="4070"/>
                </a:cubicBezTo>
                <a:lnTo>
                  <a:pt x="3954" y="3007"/>
                </a:lnTo>
                <a:lnTo>
                  <a:pt x="4726" y="2254"/>
                </a:lnTo>
                <a:cubicBezTo>
                  <a:pt x="4863" y="2122"/>
                  <a:pt x="4912" y="1923"/>
                  <a:pt x="4853" y="17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idx="40"/>
          </p:nvPr>
        </p:nvSpPr>
        <p:spPr>
          <a:xfrm>
            <a:off x="448688" y="2424044"/>
            <a:ext cx="3960000" cy="2983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39"/>
          </p:nvPr>
        </p:nvSpPr>
        <p:spPr>
          <a:xfrm>
            <a:off x="939339" y="2921037"/>
            <a:ext cx="2809702" cy="757130"/>
          </a:xfrm>
          <a:prstGeom prst="rect">
            <a:avLst/>
          </a:prstGeom>
        </p:spPr>
        <p:txBody>
          <a:bodyPr/>
          <a:lstStyle/>
          <a:p>
            <a:r>
              <a:rPr lang="zh-CN" altLang="en-US" sz="4800" dirty="0" smtClean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大同小异</a:t>
            </a:r>
            <a:endParaRPr lang="zh-CN" altLang="en-US" sz="48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02.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售前接待过程分析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7390307" y="1740009"/>
            <a:ext cx="155876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有效果吗</a:t>
            </a:r>
          </a:p>
        </p:txBody>
      </p:sp>
      <p:sp>
        <p:nvSpPr>
          <p:cNvPr id="18" name="文本占位符 2"/>
          <p:cNvSpPr txBox="1"/>
          <p:nvPr/>
        </p:nvSpPr>
        <p:spPr>
          <a:xfrm>
            <a:off x="7390307" y="2128769"/>
            <a:ext cx="3960000" cy="7784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多数人就是抱着问一问的心态，购买欲望不是特别强烈的，咱们还不能给客户保证效果，怎么才能在不给她保证的情况下给他吃一粒定心丸呢，让她购买欲望加倍呢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7390307" y="3440803"/>
            <a:ext cx="1558768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会反弹吗</a:t>
            </a:r>
          </a:p>
        </p:txBody>
      </p:sp>
      <p:sp>
        <p:nvSpPr>
          <p:cNvPr id="21" name="文本占位符 2"/>
          <p:cNvSpPr txBox="1"/>
          <p:nvPr/>
        </p:nvSpPr>
        <p:spPr>
          <a:xfrm>
            <a:off x="7390307" y="3831185"/>
            <a:ext cx="3960000" cy="7784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基本上每个客户都会问到的问题，怕反弹，这种担心是人之常情，咱们买药也是会担心的，换位思考，如果咱们是客户，咱们希望听到什么样的回答呢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文本占位符 2"/>
          <p:cNvSpPr txBox="1"/>
          <p:nvPr/>
        </p:nvSpPr>
        <p:spPr>
          <a:xfrm>
            <a:off x="7390307" y="5119705"/>
            <a:ext cx="274290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我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一个月能瘦多少呀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占位符 2"/>
          <p:cNvSpPr txBox="1"/>
          <p:nvPr/>
        </p:nvSpPr>
        <p:spPr>
          <a:xfrm>
            <a:off x="7390307" y="5511708"/>
            <a:ext cx="3960000" cy="7784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每一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个想要减肥的客户都是比较着急见到效果的，咱们还没办法承诺客户一个月减重多少，那怎么回答才能让客户尽可能相信咱们产品的效果的呢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615112" y="3475274"/>
            <a:ext cx="621827" cy="6218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6491287" y="1771650"/>
            <a:ext cx="621827" cy="6218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/>
        </p:nvSpPr>
        <p:spPr>
          <a:xfrm>
            <a:off x="6338887" y="5140798"/>
            <a:ext cx="621827" cy="6218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black-placeholder-variant_48703"/>
          <p:cNvSpPr>
            <a:spLocks noChangeAspect="1"/>
          </p:cNvSpPr>
          <p:nvPr/>
        </p:nvSpPr>
        <p:spPr bwMode="auto">
          <a:xfrm>
            <a:off x="6657442" y="1957680"/>
            <a:ext cx="289517" cy="249767"/>
          </a:xfrm>
          <a:custGeom>
            <a:avLst/>
            <a:gdLst>
              <a:gd name="T0" fmla="*/ 4223 w 5837"/>
              <a:gd name="T1" fmla="*/ 0 h 5043"/>
              <a:gd name="T2" fmla="*/ 5837 w 5837"/>
              <a:gd name="T3" fmla="*/ 1614 h 5043"/>
              <a:gd name="T4" fmla="*/ 2918 w 5837"/>
              <a:gd name="T5" fmla="*/ 5043 h 5043"/>
              <a:gd name="T6" fmla="*/ 0 w 5837"/>
              <a:gd name="T7" fmla="*/ 1614 h 5043"/>
              <a:gd name="T8" fmla="*/ 1614 w 5837"/>
              <a:gd name="T9" fmla="*/ 0 h 5043"/>
              <a:gd name="T10" fmla="*/ 2918 w 5837"/>
              <a:gd name="T11" fmla="*/ 666 h 5043"/>
              <a:gd name="T12" fmla="*/ 4223 w 5837"/>
              <a:gd name="T13" fmla="*/ 0 h 5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37" h="5043">
                <a:moveTo>
                  <a:pt x="4223" y="0"/>
                </a:moveTo>
                <a:cubicBezTo>
                  <a:pt x="5114" y="0"/>
                  <a:pt x="5837" y="723"/>
                  <a:pt x="5837" y="1614"/>
                </a:cubicBezTo>
                <a:cubicBezTo>
                  <a:pt x="5837" y="3087"/>
                  <a:pt x="2918" y="5043"/>
                  <a:pt x="2918" y="5043"/>
                </a:cubicBezTo>
                <a:cubicBezTo>
                  <a:pt x="2918" y="5043"/>
                  <a:pt x="0" y="3157"/>
                  <a:pt x="0" y="1614"/>
                </a:cubicBezTo>
                <a:cubicBezTo>
                  <a:pt x="0" y="504"/>
                  <a:pt x="723" y="0"/>
                  <a:pt x="1614" y="0"/>
                </a:cubicBezTo>
                <a:cubicBezTo>
                  <a:pt x="2151" y="0"/>
                  <a:pt x="2625" y="263"/>
                  <a:pt x="2918" y="666"/>
                </a:cubicBezTo>
                <a:cubicBezTo>
                  <a:pt x="3212" y="263"/>
                  <a:pt x="3686" y="0"/>
                  <a:pt x="42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black-placeholder-variant_48703"/>
          <p:cNvSpPr>
            <a:spLocks noChangeAspect="1"/>
          </p:cNvSpPr>
          <p:nvPr/>
        </p:nvSpPr>
        <p:spPr bwMode="auto">
          <a:xfrm>
            <a:off x="6781267" y="3661304"/>
            <a:ext cx="289517" cy="249767"/>
          </a:xfrm>
          <a:custGeom>
            <a:avLst/>
            <a:gdLst>
              <a:gd name="T0" fmla="*/ 4223 w 5837"/>
              <a:gd name="T1" fmla="*/ 0 h 5043"/>
              <a:gd name="T2" fmla="*/ 5837 w 5837"/>
              <a:gd name="T3" fmla="*/ 1614 h 5043"/>
              <a:gd name="T4" fmla="*/ 2918 w 5837"/>
              <a:gd name="T5" fmla="*/ 5043 h 5043"/>
              <a:gd name="T6" fmla="*/ 0 w 5837"/>
              <a:gd name="T7" fmla="*/ 1614 h 5043"/>
              <a:gd name="T8" fmla="*/ 1614 w 5837"/>
              <a:gd name="T9" fmla="*/ 0 h 5043"/>
              <a:gd name="T10" fmla="*/ 2918 w 5837"/>
              <a:gd name="T11" fmla="*/ 666 h 5043"/>
              <a:gd name="T12" fmla="*/ 4223 w 5837"/>
              <a:gd name="T13" fmla="*/ 0 h 5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37" h="5043">
                <a:moveTo>
                  <a:pt x="4223" y="0"/>
                </a:moveTo>
                <a:cubicBezTo>
                  <a:pt x="5114" y="0"/>
                  <a:pt x="5837" y="723"/>
                  <a:pt x="5837" y="1614"/>
                </a:cubicBezTo>
                <a:cubicBezTo>
                  <a:pt x="5837" y="3087"/>
                  <a:pt x="2918" y="5043"/>
                  <a:pt x="2918" y="5043"/>
                </a:cubicBezTo>
                <a:cubicBezTo>
                  <a:pt x="2918" y="5043"/>
                  <a:pt x="0" y="3157"/>
                  <a:pt x="0" y="1614"/>
                </a:cubicBezTo>
                <a:cubicBezTo>
                  <a:pt x="0" y="504"/>
                  <a:pt x="723" y="0"/>
                  <a:pt x="1614" y="0"/>
                </a:cubicBezTo>
                <a:cubicBezTo>
                  <a:pt x="2151" y="0"/>
                  <a:pt x="2625" y="263"/>
                  <a:pt x="2918" y="666"/>
                </a:cubicBezTo>
                <a:cubicBezTo>
                  <a:pt x="3212" y="263"/>
                  <a:pt x="3686" y="0"/>
                  <a:pt x="42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black-placeholder-variant_48703"/>
          <p:cNvSpPr>
            <a:spLocks noChangeAspect="1"/>
          </p:cNvSpPr>
          <p:nvPr/>
        </p:nvSpPr>
        <p:spPr bwMode="auto">
          <a:xfrm>
            <a:off x="6505042" y="5326828"/>
            <a:ext cx="289517" cy="249767"/>
          </a:xfrm>
          <a:custGeom>
            <a:avLst/>
            <a:gdLst>
              <a:gd name="T0" fmla="*/ 4223 w 5837"/>
              <a:gd name="T1" fmla="*/ 0 h 5043"/>
              <a:gd name="T2" fmla="*/ 5837 w 5837"/>
              <a:gd name="T3" fmla="*/ 1614 h 5043"/>
              <a:gd name="T4" fmla="*/ 2918 w 5837"/>
              <a:gd name="T5" fmla="*/ 5043 h 5043"/>
              <a:gd name="T6" fmla="*/ 0 w 5837"/>
              <a:gd name="T7" fmla="*/ 1614 h 5043"/>
              <a:gd name="T8" fmla="*/ 1614 w 5837"/>
              <a:gd name="T9" fmla="*/ 0 h 5043"/>
              <a:gd name="T10" fmla="*/ 2918 w 5837"/>
              <a:gd name="T11" fmla="*/ 666 h 5043"/>
              <a:gd name="T12" fmla="*/ 4223 w 5837"/>
              <a:gd name="T13" fmla="*/ 0 h 5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37" h="5043">
                <a:moveTo>
                  <a:pt x="4223" y="0"/>
                </a:moveTo>
                <a:cubicBezTo>
                  <a:pt x="5114" y="0"/>
                  <a:pt x="5837" y="723"/>
                  <a:pt x="5837" y="1614"/>
                </a:cubicBezTo>
                <a:cubicBezTo>
                  <a:pt x="5837" y="3087"/>
                  <a:pt x="2918" y="5043"/>
                  <a:pt x="2918" y="5043"/>
                </a:cubicBezTo>
                <a:cubicBezTo>
                  <a:pt x="2918" y="5043"/>
                  <a:pt x="0" y="3157"/>
                  <a:pt x="0" y="1614"/>
                </a:cubicBezTo>
                <a:cubicBezTo>
                  <a:pt x="0" y="504"/>
                  <a:pt x="723" y="0"/>
                  <a:pt x="1614" y="0"/>
                </a:cubicBezTo>
                <a:cubicBezTo>
                  <a:pt x="2151" y="0"/>
                  <a:pt x="2625" y="263"/>
                  <a:pt x="2918" y="666"/>
                </a:cubicBezTo>
                <a:cubicBezTo>
                  <a:pt x="3212" y="263"/>
                  <a:pt x="3686" y="0"/>
                  <a:pt x="42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3"/>
          <p:cNvSpPr>
            <a:spLocks noGrp="1"/>
          </p:cNvSpPr>
          <p:nvPr>
            <p:ph type="body" idx="34"/>
          </p:nvPr>
        </p:nvSpPr>
        <p:spPr>
          <a:xfrm>
            <a:off x="6363748" y="4946130"/>
            <a:ext cx="5220000" cy="572464"/>
          </a:xfr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凡是不能太绝对，在退货问题上我有些地方做的就太死板，我就是不给退，咋说都不退，我之前这样干过，把客户惹毛了，给售后带来很大的麻烦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idx="33"/>
          </p:nvPr>
        </p:nvSpPr>
        <p:spPr/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技巧三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32"/>
          </p:nvPr>
        </p:nvSpPr>
        <p:spPr>
          <a:xfrm>
            <a:off x="6363748" y="3480800"/>
            <a:ext cx="5220000" cy="298351"/>
          </a:xfr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多用语气词，化被动为主动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31"/>
          </p:nvPr>
        </p:nvSpPr>
        <p:spPr>
          <a:xfrm>
            <a:off x="6363748" y="3088255"/>
            <a:ext cx="3960000" cy="774571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技巧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28"/>
          </p:nvPr>
        </p:nvSpPr>
        <p:spPr>
          <a:xfrm>
            <a:off x="6363748" y="1937650"/>
            <a:ext cx="5220000" cy="424732"/>
          </a:xfrm>
        </p:spPr>
        <p:txBody>
          <a:bodyPr/>
          <a:lstStyle/>
          <a:p>
            <a:r>
              <a:rPr lang="zh-CN" altLang="en-US" dirty="0" smtClean="0"/>
              <a:t>遇到不讲理的客户，就夸赞他，很多人都是喜欢夸赞的，说不定他就消气了哦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技巧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03.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工作策略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我的小感动</a:t>
            </a:r>
          </a:p>
        </p:txBody>
      </p:sp>
      <p:sp>
        <p:nvSpPr>
          <p:cNvPr id="16" name="圆: 空心 15"/>
          <p:cNvSpPr/>
          <p:nvPr/>
        </p:nvSpPr>
        <p:spPr>
          <a:xfrm>
            <a:off x="866776" y="1809751"/>
            <a:ext cx="1943100" cy="1943100"/>
          </a:xfrm>
          <a:prstGeom prst="donut">
            <a:avLst>
              <a:gd name="adj" fmla="val 127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683001" y="1809751"/>
            <a:ext cx="1943100" cy="1943100"/>
          </a:xfrm>
          <a:prstGeom prst="donut">
            <a:avLst>
              <a:gd name="adj" fmla="val 1279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6499226" y="1809751"/>
            <a:ext cx="1943100" cy="1943100"/>
          </a:xfrm>
          <a:prstGeom prst="donut">
            <a:avLst>
              <a:gd name="adj" fmla="val 1279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9315451" y="1809751"/>
            <a:ext cx="1943100" cy="1943100"/>
          </a:xfrm>
          <a:prstGeom prst="donut">
            <a:avLst>
              <a:gd name="adj" fmla="val 1279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black-placeholder-variant_48703"/>
          <p:cNvSpPr>
            <a:spLocks noChangeAspect="1"/>
          </p:cNvSpPr>
          <p:nvPr/>
        </p:nvSpPr>
        <p:spPr bwMode="auto">
          <a:xfrm>
            <a:off x="1651782" y="2608678"/>
            <a:ext cx="373088" cy="321863"/>
          </a:xfrm>
          <a:custGeom>
            <a:avLst/>
            <a:gdLst>
              <a:gd name="T0" fmla="*/ 4223 w 5837"/>
              <a:gd name="T1" fmla="*/ 0 h 5043"/>
              <a:gd name="T2" fmla="*/ 5837 w 5837"/>
              <a:gd name="T3" fmla="*/ 1614 h 5043"/>
              <a:gd name="T4" fmla="*/ 2918 w 5837"/>
              <a:gd name="T5" fmla="*/ 5043 h 5043"/>
              <a:gd name="T6" fmla="*/ 0 w 5837"/>
              <a:gd name="T7" fmla="*/ 1614 h 5043"/>
              <a:gd name="T8" fmla="*/ 1614 w 5837"/>
              <a:gd name="T9" fmla="*/ 0 h 5043"/>
              <a:gd name="T10" fmla="*/ 2918 w 5837"/>
              <a:gd name="T11" fmla="*/ 666 h 5043"/>
              <a:gd name="T12" fmla="*/ 4223 w 5837"/>
              <a:gd name="T13" fmla="*/ 0 h 5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37" h="5043">
                <a:moveTo>
                  <a:pt x="4223" y="0"/>
                </a:moveTo>
                <a:cubicBezTo>
                  <a:pt x="5114" y="0"/>
                  <a:pt x="5837" y="723"/>
                  <a:pt x="5837" y="1614"/>
                </a:cubicBezTo>
                <a:cubicBezTo>
                  <a:pt x="5837" y="3087"/>
                  <a:pt x="2918" y="5043"/>
                  <a:pt x="2918" y="5043"/>
                </a:cubicBezTo>
                <a:cubicBezTo>
                  <a:pt x="2918" y="5043"/>
                  <a:pt x="0" y="3157"/>
                  <a:pt x="0" y="1614"/>
                </a:cubicBezTo>
                <a:cubicBezTo>
                  <a:pt x="0" y="504"/>
                  <a:pt x="723" y="0"/>
                  <a:pt x="1614" y="0"/>
                </a:cubicBezTo>
                <a:cubicBezTo>
                  <a:pt x="2151" y="0"/>
                  <a:pt x="2625" y="263"/>
                  <a:pt x="2918" y="666"/>
                </a:cubicBezTo>
                <a:cubicBezTo>
                  <a:pt x="3212" y="263"/>
                  <a:pt x="3686" y="0"/>
                  <a:pt x="42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black-placeholder-variant_48703"/>
          <p:cNvSpPr>
            <a:spLocks noChangeAspect="1"/>
          </p:cNvSpPr>
          <p:nvPr/>
        </p:nvSpPr>
        <p:spPr bwMode="auto">
          <a:xfrm>
            <a:off x="7284233" y="2608678"/>
            <a:ext cx="373088" cy="321863"/>
          </a:xfrm>
          <a:custGeom>
            <a:avLst/>
            <a:gdLst>
              <a:gd name="T0" fmla="*/ 4223 w 5837"/>
              <a:gd name="T1" fmla="*/ 0 h 5043"/>
              <a:gd name="T2" fmla="*/ 5837 w 5837"/>
              <a:gd name="T3" fmla="*/ 1614 h 5043"/>
              <a:gd name="T4" fmla="*/ 2918 w 5837"/>
              <a:gd name="T5" fmla="*/ 5043 h 5043"/>
              <a:gd name="T6" fmla="*/ 0 w 5837"/>
              <a:gd name="T7" fmla="*/ 1614 h 5043"/>
              <a:gd name="T8" fmla="*/ 1614 w 5837"/>
              <a:gd name="T9" fmla="*/ 0 h 5043"/>
              <a:gd name="T10" fmla="*/ 2918 w 5837"/>
              <a:gd name="T11" fmla="*/ 666 h 5043"/>
              <a:gd name="T12" fmla="*/ 4223 w 5837"/>
              <a:gd name="T13" fmla="*/ 0 h 5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37" h="5043">
                <a:moveTo>
                  <a:pt x="4223" y="0"/>
                </a:moveTo>
                <a:cubicBezTo>
                  <a:pt x="5114" y="0"/>
                  <a:pt x="5837" y="723"/>
                  <a:pt x="5837" y="1614"/>
                </a:cubicBezTo>
                <a:cubicBezTo>
                  <a:pt x="5837" y="3087"/>
                  <a:pt x="2918" y="5043"/>
                  <a:pt x="2918" y="5043"/>
                </a:cubicBezTo>
                <a:cubicBezTo>
                  <a:pt x="2918" y="5043"/>
                  <a:pt x="0" y="3157"/>
                  <a:pt x="0" y="1614"/>
                </a:cubicBezTo>
                <a:cubicBezTo>
                  <a:pt x="0" y="504"/>
                  <a:pt x="723" y="0"/>
                  <a:pt x="1614" y="0"/>
                </a:cubicBezTo>
                <a:cubicBezTo>
                  <a:pt x="2151" y="0"/>
                  <a:pt x="2625" y="263"/>
                  <a:pt x="2918" y="666"/>
                </a:cubicBezTo>
                <a:cubicBezTo>
                  <a:pt x="3212" y="263"/>
                  <a:pt x="3686" y="0"/>
                  <a:pt x="422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black-placeholder-variant_48703"/>
          <p:cNvSpPr>
            <a:spLocks noChangeAspect="1"/>
          </p:cNvSpPr>
          <p:nvPr/>
        </p:nvSpPr>
        <p:spPr bwMode="auto">
          <a:xfrm>
            <a:off x="4473326" y="2608678"/>
            <a:ext cx="362451" cy="345247"/>
          </a:xfrm>
          <a:custGeom>
            <a:avLst/>
            <a:gdLst>
              <a:gd name="T0" fmla="*/ 4853 w 4912"/>
              <a:gd name="T1" fmla="*/ 1742 h 4686"/>
              <a:gd name="T2" fmla="*/ 4449 w 4912"/>
              <a:gd name="T3" fmla="*/ 1401 h 4686"/>
              <a:gd name="T4" fmla="*/ 3382 w 4912"/>
              <a:gd name="T5" fmla="*/ 1246 h 4686"/>
              <a:gd name="T6" fmla="*/ 2904 w 4912"/>
              <a:gd name="T7" fmla="*/ 279 h 4686"/>
              <a:gd name="T8" fmla="*/ 2456 w 4912"/>
              <a:gd name="T9" fmla="*/ 0 h 4686"/>
              <a:gd name="T10" fmla="*/ 2456 w 4912"/>
              <a:gd name="T11" fmla="*/ 0 h 4686"/>
              <a:gd name="T12" fmla="*/ 2007 w 4912"/>
              <a:gd name="T13" fmla="*/ 279 h 4686"/>
              <a:gd name="T14" fmla="*/ 1530 w 4912"/>
              <a:gd name="T15" fmla="*/ 1246 h 4686"/>
              <a:gd name="T16" fmla="*/ 462 w 4912"/>
              <a:gd name="T17" fmla="*/ 1401 h 4686"/>
              <a:gd name="T18" fmla="*/ 59 w 4912"/>
              <a:gd name="T19" fmla="*/ 1742 h 4686"/>
              <a:gd name="T20" fmla="*/ 185 w 4912"/>
              <a:gd name="T21" fmla="*/ 2255 h 4686"/>
              <a:gd name="T22" fmla="*/ 957 w 4912"/>
              <a:gd name="T23" fmla="*/ 3007 h 4686"/>
              <a:gd name="T24" fmla="*/ 775 w 4912"/>
              <a:gd name="T25" fmla="*/ 4070 h 4686"/>
              <a:gd name="T26" fmla="*/ 974 w 4912"/>
              <a:gd name="T27" fmla="*/ 4560 h 4686"/>
              <a:gd name="T28" fmla="*/ 1501 w 4912"/>
              <a:gd name="T29" fmla="*/ 4598 h 4686"/>
              <a:gd name="T30" fmla="*/ 2456 w 4912"/>
              <a:gd name="T31" fmla="*/ 4096 h 4686"/>
              <a:gd name="T32" fmla="*/ 3410 w 4912"/>
              <a:gd name="T33" fmla="*/ 4598 h 4686"/>
              <a:gd name="T34" fmla="*/ 3643 w 4912"/>
              <a:gd name="T35" fmla="*/ 4655 h 4686"/>
              <a:gd name="T36" fmla="*/ 3937 w 4912"/>
              <a:gd name="T37" fmla="*/ 4560 h 4686"/>
              <a:gd name="T38" fmla="*/ 4136 w 4912"/>
              <a:gd name="T39" fmla="*/ 4070 h 4686"/>
              <a:gd name="T40" fmla="*/ 3954 w 4912"/>
              <a:gd name="T41" fmla="*/ 3007 h 4686"/>
              <a:gd name="T42" fmla="*/ 4726 w 4912"/>
              <a:gd name="T43" fmla="*/ 2254 h 4686"/>
              <a:gd name="T44" fmla="*/ 4853 w 4912"/>
              <a:gd name="T45" fmla="*/ 1742 h 4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12" h="4686">
                <a:moveTo>
                  <a:pt x="4853" y="1742"/>
                </a:moveTo>
                <a:cubicBezTo>
                  <a:pt x="4794" y="1561"/>
                  <a:pt x="4637" y="1429"/>
                  <a:pt x="4449" y="1401"/>
                </a:cubicBezTo>
                <a:lnTo>
                  <a:pt x="3382" y="1246"/>
                </a:lnTo>
                <a:lnTo>
                  <a:pt x="2904" y="279"/>
                </a:lnTo>
                <a:cubicBezTo>
                  <a:pt x="2820" y="108"/>
                  <a:pt x="2646" y="0"/>
                  <a:pt x="2456" y="0"/>
                </a:cubicBezTo>
                <a:lnTo>
                  <a:pt x="2456" y="0"/>
                </a:lnTo>
                <a:cubicBezTo>
                  <a:pt x="2265" y="0"/>
                  <a:pt x="2091" y="108"/>
                  <a:pt x="2007" y="279"/>
                </a:cubicBezTo>
                <a:lnTo>
                  <a:pt x="1530" y="1246"/>
                </a:lnTo>
                <a:lnTo>
                  <a:pt x="462" y="1401"/>
                </a:lnTo>
                <a:cubicBezTo>
                  <a:pt x="274" y="1429"/>
                  <a:pt x="117" y="1561"/>
                  <a:pt x="59" y="1742"/>
                </a:cubicBezTo>
                <a:cubicBezTo>
                  <a:pt x="0" y="1923"/>
                  <a:pt x="49" y="2122"/>
                  <a:pt x="185" y="2255"/>
                </a:cubicBezTo>
                <a:lnTo>
                  <a:pt x="957" y="3007"/>
                </a:lnTo>
                <a:lnTo>
                  <a:pt x="775" y="4070"/>
                </a:lnTo>
                <a:cubicBezTo>
                  <a:pt x="743" y="4258"/>
                  <a:pt x="820" y="4448"/>
                  <a:pt x="974" y="4560"/>
                </a:cubicBezTo>
                <a:cubicBezTo>
                  <a:pt x="1128" y="4672"/>
                  <a:pt x="1332" y="4686"/>
                  <a:pt x="1501" y="4598"/>
                </a:cubicBezTo>
                <a:lnTo>
                  <a:pt x="2456" y="4096"/>
                </a:lnTo>
                <a:lnTo>
                  <a:pt x="3410" y="4598"/>
                </a:lnTo>
                <a:cubicBezTo>
                  <a:pt x="3484" y="4636"/>
                  <a:pt x="3564" y="4655"/>
                  <a:pt x="3643" y="4655"/>
                </a:cubicBezTo>
                <a:cubicBezTo>
                  <a:pt x="3747" y="4655"/>
                  <a:pt x="3850" y="4623"/>
                  <a:pt x="3937" y="4560"/>
                </a:cubicBezTo>
                <a:cubicBezTo>
                  <a:pt x="4091" y="4448"/>
                  <a:pt x="4169" y="4258"/>
                  <a:pt x="4136" y="4070"/>
                </a:cubicBezTo>
                <a:lnTo>
                  <a:pt x="3954" y="3007"/>
                </a:lnTo>
                <a:lnTo>
                  <a:pt x="4726" y="2254"/>
                </a:lnTo>
                <a:cubicBezTo>
                  <a:pt x="4863" y="2122"/>
                  <a:pt x="4912" y="1923"/>
                  <a:pt x="4853" y="17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black-placeholder-variant_48703"/>
          <p:cNvSpPr>
            <a:spLocks noChangeAspect="1"/>
          </p:cNvSpPr>
          <p:nvPr/>
        </p:nvSpPr>
        <p:spPr bwMode="auto">
          <a:xfrm>
            <a:off x="10105776" y="2608678"/>
            <a:ext cx="362451" cy="345247"/>
          </a:xfrm>
          <a:custGeom>
            <a:avLst/>
            <a:gdLst>
              <a:gd name="T0" fmla="*/ 4853 w 4912"/>
              <a:gd name="T1" fmla="*/ 1742 h 4686"/>
              <a:gd name="T2" fmla="*/ 4449 w 4912"/>
              <a:gd name="T3" fmla="*/ 1401 h 4686"/>
              <a:gd name="T4" fmla="*/ 3382 w 4912"/>
              <a:gd name="T5" fmla="*/ 1246 h 4686"/>
              <a:gd name="T6" fmla="*/ 2904 w 4912"/>
              <a:gd name="T7" fmla="*/ 279 h 4686"/>
              <a:gd name="T8" fmla="*/ 2456 w 4912"/>
              <a:gd name="T9" fmla="*/ 0 h 4686"/>
              <a:gd name="T10" fmla="*/ 2456 w 4912"/>
              <a:gd name="T11" fmla="*/ 0 h 4686"/>
              <a:gd name="T12" fmla="*/ 2007 w 4912"/>
              <a:gd name="T13" fmla="*/ 279 h 4686"/>
              <a:gd name="T14" fmla="*/ 1530 w 4912"/>
              <a:gd name="T15" fmla="*/ 1246 h 4686"/>
              <a:gd name="T16" fmla="*/ 462 w 4912"/>
              <a:gd name="T17" fmla="*/ 1401 h 4686"/>
              <a:gd name="T18" fmla="*/ 59 w 4912"/>
              <a:gd name="T19" fmla="*/ 1742 h 4686"/>
              <a:gd name="T20" fmla="*/ 185 w 4912"/>
              <a:gd name="T21" fmla="*/ 2255 h 4686"/>
              <a:gd name="T22" fmla="*/ 957 w 4912"/>
              <a:gd name="T23" fmla="*/ 3007 h 4686"/>
              <a:gd name="T24" fmla="*/ 775 w 4912"/>
              <a:gd name="T25" fmla="*/ 4070 h 4686"/>
              <a:gd name="T26" fmla="*/ 974 w 4912"/>
              <a:gd name="T27" fmla="*/ 4560 h 4686"/>
              <a:gd name="T28" fmla="*/ 1501 w 4912"/>
              <a:gd name="T29" fmla="*/ 4598 h 4686"/>
              <a:gd name="T30" fmla="*/ 2456 w 4912"/>
              <a:gd name="T31" fmla="*/ 4096 h 4686"/>
              <a:gd name="T32" fmla="*/ 3410 w 4912"/>
              <a:gd name="T33" fmla="*/ 4598 h 4686"/>
              <a:gd name="T34" fmla="*/ 3643 w 4912"/>
              <a:gd name="T35" fmla="*/ 4655 h 4686"/>
              <a:gd name="T36" fmla="*/ 3937 w 4912"/>
              <a:gd name="T37" fmla="*/ 4560 h 4686"/>
              <a:gd name="T38" fmla="*/ 4136 w 4912"/>
              <a:gd name="T39" fmla="*/ 4070 h 4686"/>
              <a:gd name="T40" fmla="*/ 3954 w 4912"/>
              <a:gd name="T41" fmla="*/ 3007 h 4686"/>
              <a:gd name="T42" fmla="*/ 4726 w 4912"/>
              <a:gd name="T43" fmla="*/ 2254 h 4686"/>
              <a:gd name="T44" fmla="*/ 4853 w 4912"/>
              <a:gd name="T45" fmla="*/ 1742 h 4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12" h="4686">
                <a:moveTo>
                  <a:pt x="4853" y="1742"/>
                </a:moveTo>
                <a:cubicBezTo>
                  <a:pt x="4794" y="1561"/>
                  <a:pt x="4637" y="1429"/>
                  <a:pt x="4449" y="1401"/>
                </a:cubicBezTo>
                <a:lnTo>
                  <a:pt x="3382" y="1246"/>
                </a:lnTo>
                <a:lnTo>
                  <a:pt x="2904" y="279"/>
                </a:lnTo>
                <a:cubicBezTo>
                  <a:pt x="2820" y="108"/>
                  <a:pt x="2646" y="0"/>
                  <a:pt x="2456" y="0"/>
                </a:cubicBezTo>
                <a:lnTo>
                  <a:pt x="2456" y="0"/>
                </a:lnTo>
                <a:cubicBezTo>
                  <a:pt x="2265" y="0"/>
                  <a:pt x="2091" y="108"/>
                  <a:pt x="2007" y="279"/>
                </a:cubicBezTo>
                <a:lnTo>
                  <a:pt x="1530" y="1246"/>
                </a:lnTo>
                <a:lnTo>
                  <a:pt x="462" y="1401"/>
                </a:lnTo>
                <a:cubicBezTo>
                  <a:pt x="274" y="1429"/>
                  <a:pt x="117" y="1561"/>
                  <a:pt x="59" y="1742"/>
                </a:cubicBezTo>
                <a:cubicBezTo>
                  <a:pt x="0" y="1923"/>
                  <a:pt x="49" y="2122"/>
                  <a:pt x="185" y="2255"/>
                </a:cubicBezTo>
                <a:lnTo>
                  <a:pt x="957" y="3007"/>
                </a:lnTo>
                <a:lnTo>
                  <a:pt x="775" y="4070"/>
                </a:lnTo>
                <a:cubicBezTo>
                  <a:pt x="743" y="4258"/>
                  <a:pt x="820" y="4448"/>
                  <a:pt x="974" y="4560"/>
                </a:cubicBezTo>
                <a:cubicBezTo>
                  <a:pt x="1128" y="4672"/>
                  <a:pt x="1332" y="4686"/>
                  <a:pt x="1501" y="4598"/>
                </a:cubicBezTo>
                <a:lnTo>
                  <a:pt x="2456" y="4096"/>
                </a:lnTo>
                <a:lnTo>
                  <a:pt x="3410" y="4598"/>
                </a:lnTo>
                <a:cubicBezTo>
                  <a:pt x="3484" y="4636"/>
                  <a:pt x="3564" y="4655"/>
                  <a:pt x="3643" y="4655"/>
                </a:cubicBezTo>
                <a:cubicBezTo>
                  <a:pt x="3747" y="4655"/>
                  <a:pt x="3850" y="4623"/>
                  <a:pt x="3937" y="4560"/>
                </a:cubicBezTo>
                <a:cubicBezTo>
                  <a:pt x="4091" y="4448"/>
                  <a:pt x="4169" y="4258"/>
                  <a:pt x="4136" y="4070"/>
                </a:cubicBezTo>
                <a:lnTo>
                  <a:pt x="3954" y="3007"/>
                </a:lnTo>
                <a:lnTo>
                  <a:pt x="4726" y="2254"/>
                </a:lnTo>
                <a:cubicBezTo>
                  <a:pt x="4863" y="2122"/>
                  <a:pt x="4912" y="1923"/>
                  <a:pt x="4853" y="174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42" y="1107594"/>
            <a:ext cx="2745394" cy="33474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53" y="1107595"/>
            <a:ext cx="2788024" cy="33561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394" y="1107594"/>
            <a:ext cx="2822833" cy="33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图片包含 户外, 建筑, 窗户, 房子&#10;&#10;描述已自动生成"/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文本占位符 3"/>
          <p:cNvSpPr>
            <a:spLocks noGrp="1"/>
          </p:cNvSpPr>
          <p:nvPr>
            <p:ph type="body" idx="28"/>
          </p:nvPr>
        </p:nvSpPr>
        <p:spPr>
          <a:xfrm>
            <a:off x="481215" y="3424844"/>
            <a:ext cx="5184100" cy="1089529"/>
          </a:xfrm>
        </p:spPr>
        <p:txBody>
          <a:bodyPr/>
          <a:lstStyle/>
          <a:p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说一千道一万，不如减肥成功客户的真实体验，我感觉挺好使，客户质疑产品效果的时候，我就会找减肥效果好的客户的反馈截图给他们看，亲测有效哦</a:t>
            </a:r>
            <a:endParaRPr lang="zh-CN" altLang="en-US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30"/>
          </p:nvPr>
        </p:nvSpPr>
        <p:spPr>
          <a:xfrm>
            <a:off x="2452255" y="2881286"/>
            <a:ext cx="1988959" cy="480131"/>
          </a:xfrm>
        </p:spPr>
        <p:txBody>
          <a:bodyPr/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法宝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解疑小窍门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46" y="1221970"/>
            <a:ext cx="3815541" cy="4380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ERBEAUTIFY" val="NDlfMTExXzEwMDQxXzI2NF8yNjQ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636;#131121;#72005;"/>
</p:tagLst>
</file>

<file path=ppt/theme/theme1.xml><?xml version="1.0" encoding="utf-8"?>
<a:theme xmlns:a="http://schemas.openxmlformats.org/drawingml/2006/main" name="Docer 主题​​">
  <a:themeElements>
    <a:clrScheme name="">
      <a:dk1>
        <a:srgbClr val="000000"/>
      </a:dk1>
      <a:lt1>
        <a:srgbClr val="FFFFFF"/>
      </a:lt1>
      <a:dk2>
        <a:srgbClr val="F0F0F0"/>
      </a:dk2>
      <a:lt2>
        <a:srgbClr val="768395"/>
      </a:lt2>
      <a:accent1>
        <a:srgbClr val="CBD6D0"/>
      </a:accent1>
      <a:accent2>
        <a:srgbClr val="A6A6A6"/>
      </a:accent2>
      <a:accent3>
        <a:srgbClr val="FD8558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智能模板商务风">
      <a:majorFont>
        <a:latin typeface="Century Gothic"/>
        <a:ea typeface="黑体"/>
        <a:cs typeface=""/>
      </a:majorFont>
      <a:minorFont>
        <a:latin typeface="Arial"/>
        <a:ea typeface="微软雅黑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671</Words>
  <Application>Microsoft Office PowerPoint</Application>
  <PresentationFormat>宽屏</PresentationFormat>
  <Paragraphs>66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黑体</vt:lpstr>
      <vt:lpstr>楷体</vt:lpstr>
      <vt:lpstr>微软雅黑light</vt:lpstr>
      <vt:lpstr>Arial</vt:lpstr>
      <vt:lpstr>Century Gothic</vt:lpstr>
      <vt:lpstr>Docer 主题​​</vt:lpstr>
      <vt:lpstr>         带您走进我的工作日常</vt:lpstr>
      <vt:lpstr>目录</vt:lpstr>
      <vt:lpstr>PowerPoint 演示文稿</vt:lpstr>
      <vt:lpstr>数据分析</vt:lpstr>
      <vt:lpstr>工作中的重难点</vt:lpstr>
      <vt:lpstr>02.售前接待过程分析</vt:lpstr>
      <vt:lpstr>03.工作策略分析</vt:lpstr>
      <vt:lpstr>我的小感动</vt:lpstr>
      <vt:lpstr>解疑小窍门</vt:lpstr>
      <vt:lpstr>问题反思</vt:lpstr>
      <vt:lpstr>04.我的总结与反思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小清新绿色教学通用PPT</dc:title>
  <dc:creator>user</dc:creator>
  <cp:lastModifiedBy>text1</cp:lastModifiedBy>
  <cp:revision>683</cp:revision>
  <dcterms:created xsi:type="dcterms:W3CDTF">2020-05-12T02:29:00Z</dcterms:created>
  <dcterms:modified xsi:type="dcterms:W3CDTF">2021-04-15T01:14:03Z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DocerBeautify">
    <vt:lpwstr>NDlfMTExXzEwMDQxXzI2NF8yNjQ=</vt:lpwstr>
  </property>
</Properties>
</file>